
<file path=[Content_Types].xml><?xml version="1.0" encoding="utf-8"?>
<Types xmlns="http://schemas.openxmlformats.org/package/2006/content-types"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46.xml.rels" ContentType="application/vnd.openxmlformats-package.relationships+xml"/>
  <Override PartName="/ppt/notesSlides/notesSlide4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_rels/presentation.xml.rels" ContentType="application/vnd.openxmlformats-package.relationships+xml"/>
  <Override PartName="/ppt/media/image209.tif" ContentType="image/tiff"/>
  <Override PartName="/ppt/media/image208.tif" ContentType="image/tiff"/>
  <Override PartName="/ppt/media/image97.png" ContentType="image/png"/>
  <Override PartName="/ppt/media/image102.png" ContentType="image/png"/>
  <Override PartName="/ppt/media/image96.png" ContentType="image/png"/>
  <Override PartName="/ppt/media/image101.png" ContentType="image/png"/>
  <Override PartName="/ppt/media/image95.png" ContentType="image/png"/>
  <Override PartName="/ppt/media/image100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14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39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129.png" ContentType="image/png"/>
  <Override PartName="/ppt/media/image59.png" ContentType="image/png"/>
  <Override PartName="/ppt/media/image50.png" ContentType="image/png"/>
  <Override PartName="/ppt/media/image119.png" ContentType="image/png"/>
  <Override PartName="/ppt/media/image49.png" ContentType="image/png"/>
  <Override PartName="/ppt/media/image48.png" ContentType="image/png"/>
  <Override PartName="/ppt/media/image93.png" ContentType="image/png"/>
  <Override PartName="/ppt/media/image8.png" ContentType="image/png"/>
  <Override PartName="/ppt/media/image18.png" ContentType="image/png"/>
  <Override PartName="/ppt/media/image188.png" ContentType="image/png"/>
  <Override PartName="/ppt/media/image92.png" ContentType="image/png"/>
  <Override PartName="/ppt/media/image7.png" ContentType="image/png"/>
  <Override PartName="/ppt/media/image17.png" ContentType="image/png"/>
  <Override PartName="/ppt/media/image187.png" ContentType="image/png"/>
  <Override PartName="/ppt/media/image91.png" ContentType="image/png"/>
  <Override PartName="/ppt/media/image6.png" ContentType="image/png"/>
  <Override PartName="/ppt/media/image16.png" ContentType="image/png"/>
  <Override PartName="/ppt/media/image186.png" ContentType="image/png"/>
  <Override PartName="/ppt/media/image90.png" ContentType="image/png"/>
  <Override PartName="/ppt/media/image5.png" ContentType="image/png"/>
  <Override PartName="/ppt/media/image219.png" ContentType="image/png"/>
  <Override PartName="/ppt/media/image10.jpeg" ContentType="image/jpeg"/>
  <Override PartName="/ppt/media/image159.png" ContentType="image/png"/>
  <Override PartName="/ppt/media/image15.png" ContentType="image/png"/>
  <Override PartName="/ppt/media/image185.png" ContentType="image/png"/>
  <Override PartName="/ppt/media/image79.png" ContentType="image/png"/>
  <Override PartName="/ppt/media/image20.png" ContentType="image/png"/>
  <Override PartName="/ppt/media/image39.jpeg" ContentType="image/jpeg"/>
  <Override PartName="/ppt/media/image190.png" ContentType="image/png"/>
  <Override PartName="/ppt/media/image55.png" ContentType="image/png"/>
  <Override PartName="/ppt/media/image21.png" ContentType="image/png"/>
  <Override PartName="/ppt/media/image191.png" ContentType="image/png"/>
  <Override PartName="/ppt/media/image56.png" ContentType="image/png"/>
  <Override PartName="/ppt/media/image13.png" ContentType="image/png"/>
  <Override PartName="/ppt/media/image183.png" ContentType="image/png"/>
  <Override PartName="/ppt/media/image94.png" ContentType="image/png"/>
  <Override PartName="/ppt/media/image19.png" ContentType="image/png"/>
  <Override PartName="/ppt/media/image189.png" ContentType="image/png"/>
  <Override PartName="/ppt/media/image111.png" ContentType="image/png"/>
  <Override PartName="/ppt/media/image54.png" ContentType="image/png"/>
  <Override PartName="/ppt/media/image218.png" ContentType="image/png"/>
  <Override PartName="/ppt/media/image158.png" ContentType="image/png"/>
  <Override PartName="/ppt/media/image206.jpeg" ContentType="image/jpeg"/>
  <Override PartName="/ppt/media/image23.png" ContentType="image/png"/>
  <Override PartName="/ppt/media/image193.png" ContentType="image/png"/>
  <Override PartName="/ppt/media/image58.png" ContentType="image/png"/>
  <Override PartName="/ppt/media/image53.png" ContentType="image/png"/>
  <Override PartName="/ppt/media/image217.png" ContentType="image/png"/>
  <Override PartName="/ppt/media/image157.png" ContentType="image/png"/>
  <Override PartName="/ppt/media/image38.png" ContentType="image/png"/>
  <Override PartName="/ppt/media/image51.png" ContentType="image/png"/>
  <Override PartName="/ppt/media/image215.png" ContentType="image/png"/>
  <Override PartName="/ppt/media/image155.png" ContentType="image/png"/>
  <Override PartName="/ppt/media/image36.png" ContentType="image/png"/>
  <Override PartName="/ppt/media/image22.png" ContentType="image/png"/>
  <Override PartName="/ppt/media/image192.png" ContentType="image/png"/>
  <Override PartName="/ppt/media/image57.png" ContentType="image/png"/>
  <Override PartName="/ppt/media/image52.png" ContentType="image/png"/>
  <Override PartName="/ppt/media/image216.png" ContentType="image/png"/>
  <Override PartName="/ppt/media/image156.png" ContentType="image/png"/>
  <Override PartName="/ppt/media/image9.jpeg" ContentType="image/jpeg"/>
  <Override PartName="/ppt/media/image37.png" ContentType="image/png"/>
  <Override PartName="/ppt/media/image11.png" ContentType="image/png"/>
  <Override PartName="/ppt/media/image181.png" ContentType="image/png"/>
  <Override PartName="/ppt/media/image88.png" ContentType="image/png"/>
  <Override PartName="/ppt/media/image35.png" ContentType="image/png"/>
  <Override PartName="/ppt/media/image34.png" ContentType="image/png"/>
  <Override PartName="/ppt/media/image24.png" ContentType="image/png"/>
  <Override PartName="/ppt/media/image194.png" ContentType="image/png"/>
  <Override PartName="/ppt/media/image25.png" ContentType="image/png"/>
  <Override PartName="/ppt/media/image26.png" ContentType="image/png"/>
  <Override PartName="/ppt/media/image1.png" ContentType="image/png"/>
  <Override PartName="/ppt/media/image196.png" ContentType="image/png"/>
  <Override PartName="/ppt/media/image27.png" ContentType="image/png"/>
  <Override PartName="/ppt/media/image2.png" ContentType="image/png"/>
  <Override PartName="/ppt/media/image197.png" ContentType="image/png"/>
  <Override PartName="/ppt/media/image28.png" ContentType="image/png"/>
  <Override PartName="/ppt/media/image3.png" ContentType="image/png"/>
  <Override PartName="/ppt/media/image198.png" ContentType="image/png"/>
  <Override PartName="/ppt/media/image29.png" ContentType="image/png"/>
  <Override PartName="/ppt/media/image4.png" ContentType="image/png"/>
  <Override PartName="/ppt/media/image14.jpeg" ContentType="image/jpeg"/>
  <Override PartName="/ppt/media/image199.png" ContentType="image/pn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207.jpeg" ContentType="image/jpeg"/>
  <Override PartName="/ppt/media/image33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0.jpeg" ContentType="image/jpeg"/>
  <Override PartName="/ppt/media/image47.png" ContentType="image/png"/>
  <Override PartName="/ppt/media/image98.png" ContentType="image/png"/>
  <Override PartName="/ppt/media/image103.png" ContentType="image/png"/>
  <Override PartName="/ppt/media/image99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0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60.png" ContentType="image/png"/>
  <Override PartName="/ppt/media/image128.jpeg" ContentType="image/jpeg"/>
  <Override PartName="/ppt/media/image130.jpeg" ContentType="image/jpeg"/>
  <Override PartName="/ppt/media/image169.png" ContentType="image/png"/>
  <Override PartName="/ppt/media/image131.jpeg" ContentType="image/jpeg"/>
  <Override PartName="/ppt/media/image12.jpeg" ContentType="image/jpeg"/>
  <Override PartName="/ppt/media/image179.png" ContentType="image/png"/>
  <Override PartName="/ppt/media/image132.png" ContentType="image/png"/>
  <Override PartName="/ppt/media/image133.png" ContentType="image/png"/>
  <Override PartName="/ppt/media/image195.jpeg" ContentType="image/jpe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200.png" ContentType="image/png"/>
  <Override PartName="/ppt/media/image140.png" ContentType="image/png"/>
  <Override PartName="/ppt/media/image201.png" ContentType="image/png"/>
  <Override PartName="/ppt/media/image141.png" ContentType="image/png"/>
  <Override PartName="/ppt/media/image202.png" ContentType="image/png"/>
  <Override PartName="/ppt/media/image142.png" ContentType="image/png"/>
  <Override PartName="/ppt/media/image203.png" ContentType="image/png"/>
  <Override PartName="/ppt/media/image143.png" ContentType="image/png"/>
  <Override PartName="/ppt/media/image204.png" ContentType="image/png"/>
  <Override PartName="/ppt/media/image144.png" ContentType="image/png"/>
  <Override PartName="/ppt/media/image205.png" ContentType="image/png"/>
  <Override PartName="/ppt/media/image145.png" ContentType="image/png"/>
  <Override PartName="/ppt/media/image221.jpeg" ContentType="image/jpeg"/>
  <Override PartName="/ppt/media/image146.png" ContentType="image/png"/>
  <Override PartName="/ppt/media/image147.png" ContentType="image/png"/>
  <Override PartName="/ppt/media/image148.png" ContentType="image/png"/>
  <Override PartName="/ppt/media/image210.png" ContentType="image/png"/>
  <Override PartName="/ppt/media/image150.png" ContentType="image/png"/>
  <Override PartName="/ppt/media/image211.png" ContentType="image/png"/>
  <Override PartName="/ppt/media/image151.png" ContentType="image/png"/>
  <Override PartName="/ppt/media/image212.png" ContentType="image/png"/>
  <Override PartName="/ppt/media/image152.png" ContentType="image/png"/>
  <Override PartName="/ppt/media/image213.png" ContentType="image/png"/>
  <Override PartName="/ppt/media/image153.png" ContentType="image/png"/>
  <Override PartName="/ppt/media/image214.png" ContentType="image/png"/>
  <Override PartName="/ppt/media/image154.png" ContentType="image/png"/>
  <Override PartName="/ppt/media/image220.png" ContentType="image/png"/>
  <Override PartName="/ppt/media/image160.png" ContentType="image/png"/>
  <Override PartName="/ppt/media/image161.png" ContentType="image/png"/>
  <Override PartName="/ppt/media/image222.png" ContentType="image/png"/>
  <Override PartName="/ppt/media/image162.png" ContentType="image/png"/>
  <Override PartName="/ppt/media/image223.png" ContentType="image/png"/>
  <Override PartName="/ppt/media/image163.png" ContentType="image/png"/>
  <Override PartName="/ppt/media/image224.png" ContentType="image/png"/>
  <Override PartName="/ppt/media/image164.png" ContentType="image/png"/>
  <Override PartName="/ppt/media/image225.png" ContentType="image/png"/>
  <Override PartName="/ppt/media/image165.png" ContentType="image/png"/>
  <Override PartName="/ppt/media/image226.png" ContentType="image/png"/>
  <Override PartName="/ppt/media/image166.png" ContentType="image/png"/>
  <Override PartName="/ppt/media/image227.png" ContentType="image/png"/>
  <Override PartName="/ppt/media/image167.png" ContentType="image/png"/>
  <Override PartName="/ppt/media/image168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80.png" ContentType="image/png"/>
  <Override PartName="/ppt/media/image182.png" ContentType="image/png"/>
  <Override PartName="/ppt/media/image18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08D1666-8CA5-49D1-A8F6-7CDDBF498F8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BE18C10-DD2C-4625-9C7E-325B4A60FDA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6DC210F-BE63-4A38-9E6C-4D5D3621AC2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FC2D377-73EE-4F73-BA23-A3DFAE18E76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92F41DF-9F4C-4928-9DF4-497A06D5DBE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66F7CEC-3DAE-4CF9-A814-5E939607FD1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not all remaining habitat can be preserved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achieve conservation objectives for minimal cost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modern systematic conservation planning primarily focusses on representing species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 however, this ignores intra-specific biodiversity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6382A1E-FA61-412B-818B-4BE5D979B9C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B061743-D104-4342-92DB-595A49178A68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A27F9FE-850B-4464-9AC1-121A1ADC59CD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B30578D-5DCE-47B2-BBF4-F3AFB3FBBC61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jpeg"/><Relationship Id="rId5" Type="http://schemas.openxmlformats.org/officeDocument/2006/relationships/image" Target="../media/image129.png"/><Relationship Id="rId6" Type="http://schemas.openxmlformats.org/officeDocument/2006/relationships/image" Target="../media/image130.jpeg"/><Relationship Id="rId7" Type="http://schemas.openxmlformats.org/officeDocument/2006/relationships/image" Target="../media/image131.jpeg"/><Relationship Id="rId8" Type="http://schemas.openxmlformats.org/officeDocument/2006/relationships/image" Target="../media/image132.png"/><Relationship Id="rId9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jpe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98.png"/><Relationship Id="rId2" Type="http://schemas.openxmlformats.org/officeDocument/2006/relationships/image" Target="../media/image199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06.jpeg"/><Relationship Id="rId2" Type="http://schemas.openxmlformats.org/officeDocument/2006/relationships/image" Target="../media/image207.jpe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08.tif"/><Relationship Id="rId2" Type="http://schemas.openxmlformats.org/officeDocument/2006/relationships/image" Target="../media/image209.tif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image" Target="../media/image2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image" Target="../media/image213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221.jpeg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25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91440" y="140040"/>
            <a:ext cx="8902800" cy="857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Making better conservation decisions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480" y="3638520"/>
            <a:ext cx="7560360" cy="609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 Hanson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 descr=""/>
          <p:cNvPicPr/>
          <p:nvPr/>
        </p:nvPicPr>
        <p:blipFill>
          <a:blip r:embed="rId1"/>
          <a:stretch/>
        </p:blipFill>
        <p:spPr>
          <a:xfrm>
            <a:off x="259200" y="4497840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4479840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 descr=""/>
          <p:cNvPicPr/>
          <p:nvPr/>
        </p:nvPicPr>
        <p:blipFill>
          <a:blip r:embed="rId2"/>
          <a:stretch/>
        </p:blipFill>
        <p:spPr>
          <a:xfrm>
            <a:off x="5945400" y="4533480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4491720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 descr=""/>
          <p:cNvPicPr/>
          <p:nvPr/>
        </p:nvPicPr>
        <p:blipFill>
          <a:blip r:embed="rId3"/>
          <a:stretch/>
        </p:blipFill>
        <p:spPr>
          <a:xfrm>
            <a:off x="2641680" y="1030320"/>
            <a:ext cx="3959640" cy="247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6" name="CustomShape 51"/>
          <p:cNvSpPr/>
          <p:nvPr/>
        </p:nvSpPr>
        <p:spPr>
          <a:xfrm>
            <a:off x="718560" y="7992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2"/>
          <p:cNvSpPr/>
          <p:nvPr/>
        </p:nvSpPr>
        <p:spPr>
          <a:xfrm>
            <a:off x="234360" y="17978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53"/>
          <p:cNvSpPr/>
          <p:nvPr/>
        </p:nvSpPr>
        <p:spPr>
          <a:xfrm>
            <a:off x="180000" y="34556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54"/>
          <p:cNvSpPr/>
          <p:nvPr/>
        </p:nvSpPr>
        <p:spPr>
          <a:xfrm>
            <a:off x="6844680" y="65340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5"/>
          <p:cNvSpPr/>
          <p:nvPr/>
        </p:nvSpPr>
        <p:spPr>
          <a:xfrm>
            <a:off x="8480880" y="154296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56"/>
          <p:cNvSpPr/>
          <p:nvPr/>
        </p:nvSpPr>
        <p:spPr>
          <a:xfrm>
            <a:off x="8573400" y="3241440"/>
            <a:ext cx="392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 rot="16200000">
            <a:off x="-369720" y="1759680"/>
            <a:ext cx="12171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Picture 6" descr=""/>
          <p:cNvPicPr/>
          <p:nvPr/>
        </p:nvPicPr>
        <p:blipFill>
          <a:blip r:embed="rId1"/>
          <a:stretch/>
        </p:blipFill>
        <p:spPr>
          <a:xfrm>
            <a:off x="1135800" y="4040640"/>
            <a:ext cx="928440" cy="925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811440" y="-1440"/>
            <a:ext cx="15771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Heuristic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 flipV="1">
            <a:off x="850680" y="2084040"/>
            <a:ext cx="398520" cy="28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Line 4"/>
          <p:cNvSpPr/>
          <p:nvPr/>
        </p:nvSpPr>
        <p:spPr>
          <a:xfrm>
            <a:off x="531360" y="1299960"/>
            <a:ext cx="360" cy="148680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5"/>
          <p:cNvSpPr/>
          <p:nvPr/>
        </p:nvSpPr>
        <p:spPr>
          <a:xfrm>
            <a:off x="531360" y="2786760"/>
            <a:ext cx="213732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83484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Line 7"/>
          <p:cNvSpPr/>
          <p:nvPr/>
        </p:nvSpPr>
        <p:spPr>
          <a:xfrm flipH="1">
            <a:off x="1299960" y="1864440"/>
            <a:ext cx="11520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"/>
          <p:cNvSpPr/>
          <p:nvPr/>
        </p:nvSpPr>
        <p:spPr>
          <a:xfrm rot="6408000">
            <a:off x="1349640" y="18835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9"/>
          <p:cNvSpPr/>
          <p:nvPr/>
        </p:nvSpPr>
        <p:spPr>
          <a:xfrm>
            <a:off x="609480" y="1560960"/>
            <a:ext cx="2011320" cy="1155960"/>
          </a:xfrm>
          <a:custGeom>
            <a:avLst/>
            <a:gdLst/>
            <a:ah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0"/>
          <p:cNvSpPr/>
          <p:nvPr/>
        </p:nvSpPr>
        <p:spPr>
          <a:xfrm>
            <a:off x="62820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 descr=""/>
          <p:cNvPicPr/>
          <p:nvPr/>
        </p:nvPicPr>
        <p:blipFill>
          <a:blip r:embed="rId2"/>
          <a:stretch/>
        </p:blipFill>
        <p:spPr>
          <a:xfrm>
            <a:off x="3200400" y="4042080"/>
            <a:ext cx="2818800" cy="959400"/>
          </a:xfrm>
          <a:prstGeom prst="rect">
            <a:avLst/>
          </a:prstGeom>
          <a:ln>
            <a:noFill/>
          </a:ln>
        </p:spPr>
      </p:pic>
      <p:sp>
        <p:nvSpPr>
          <p:cNvPr id="514" name="CustomShape 11"/>
          <p:cNvSpPr/>
          <p:nvPr/>
        </p:nvSpPr>
        <p:spPr>
          <a:xfrm>
            <a:off x="3466440" y="-1440"/>
            <a:ext cx="22870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Meta-heuristic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384480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3541320" y="1299960"/>
            <a:ext cx="360" cy="148680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>
            <a:off x="3541320" y="2786760"/>
            <a:ext cx="213732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15"/>
          <p:cNvSpPr/>
          <p:nvPr/>
        </p:nvSpPr>
        <p:spPr>
          <a:xfrm flipH="1">
            <a:off x="5004000" y="1482840"/>
            <a:ext cx="115560" cy="3819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6"/>
          <p:cNvSpPr/>
          <p:nvPr/>
        </p:nvSpPr>
        <p:spPr>
          <a:xfrm rot="6408000">
            <a:off x="5053680" y="150192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3619440" y="1560960"/>
            <a:ext cx="2011320" cy="1155960"/>
          </a:xfrm>
          <a:custGeom>
            <a:avLst/>
            <a:gdLst/>
            <a:ah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363816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9"/>
          <p:cNvSpPr/>
          <p:nvPr/>
        </p:nvSpPr>
        <p:spPr>
          <a:xfrm>
            <a:off x="4425120" y="2094840"/>
            <a:ext cx="276480" cy="24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 flipV="1">
            <a:off x="4801320" y="1892880"/>
            <a:ext cx="80280" cy="40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1"/>
          <p:cNvSpPr/>
          <p:nvPr/>
        </p:nvSpPr>
        <p:spPr>
          <a:xfrm flipV="1">
            <a:off x="3871440" y="2062080"/>
            <a:ext cx="398520" cy="28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7008120" y="4006440"/>
            <a:ext cx="1223280" cy="959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3"/>
          <p:cNvSpPr/>
          <p:nvPr/>
        </p:nvSpPr>
        <p:spPr>
          <a:xfrm>
            <a:off x="7008120" y="4006440"/>
            <a:ext cx="1223280" cy="44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8" descr=""/>
          <p:cNvPicPr/>
          <p:nvPr/>
        </p:nvPicPr>
        <p:blipFill>
          <a:blip r:embed="rId3"/>
          <a:stretch/>
        </p:blipFill>
        <p:spPr>
          <a:xfrm>
            <a:off x="7008120" y="3861360"/>
            <a:ext cx="1223280" cy="719280"/>
          </a:xfrm>
          <a:prstGeom prst="rect">
            <a:avLst/>
          </a:prstGeom>
          <a:ln>
            <a:noFill/>
          </a:ln>
        </p:spPr>
      </p:pic>
      <p:pic>
        <p:nvPicPr>
          <p:cNvPr id="528" name="Picture 10" descr=""/>
          <p:cNvPicPr/>
          <p:nvPr/>
        </p:nvPicPr>
        <p:blipFill>
          <a:blip r:embed="rId4"/>
          <a:stretch/>
        </p:blipFill>
        <p:spPr>
          <a:xfrm>
            <a:off x="7008120" y="4454280"/>
            <a:ext cx="639720" cy="511560"/>
          </a:xfrm>
          <a:prstGeom prst="rect">
            <a:avLst/>
          </a:prstGeom>
          <a:ln>
            <a:noFill/>
          </a:ln>
        </p:spPr>
      </p:pic>
      <p:pic>
        <p:nvPicPr>
          <p:cNvPr id="529" name="Picture 12" descr=""/>
          <p:cNvPicPr/>
          <p:nvPr/>
        </p:nvPicPr>
        <p:blipFill>
          <a:blip r:embed="rId5"/>
          <a:stretch/>
        </p:blipFill>
        <p:spPr>
          <a:xfrm>
            <a:off x="7678080" y="4426200"/>
            <a:ext cx="523800" cy="523800"/>
          </a:xfrm>
          <a:prstGeom prst="rect">
            <a:avLst/>
          </a:prstGeom>
          <a:ln>
            <a:noFill/>
          </a:ln>
        </p:spPr>
      </p:pic>
      <p:sp>
        <p:nvSpPr>
          <p:cNvPr id="530" name="CustomShape 24"/>
          <p:cNvSpPr/>
          <p:nvPr/>
        </p:nvSpPr>
        <p:spPr>
          <a:xfrm>
            <a:off x="6616080" y="-63000"/>
            <a:ext cx="200700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Line 25"/>
          <p:cNvSpPr/>
          <p:nvPr/>
        </p:nvSpPr>
        <p:spPr>
          <a:xfrm>
            <a:off x="6551280" y="1299960"/>
            <a:ext cx="360" cy="148680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Line 26"/>
          <p:cNvSpPr/>
          <p:nvPr/>
        </p:nvSpPr>
        <p:spPr>
          <a:xfrm>
            <a:off x="6551280" y="2786760"/>
            <a:ext cx="213732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7"/>
          <p:cNvSpPr/>
          <p:nvPr/>
        </p:nvSpPr>
        <p:spPr>
          <a:xfrm>
            <a:off x="6854760" y="2830320"/>
            <a:ext cx="15300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28"/>
          <p:cNvSpPr/>
          <p:nvPr/>
        </p:nvSpPr>
        <p:spPr>
          <a:xfrm flipH="1">
            <a:off x="8390880" y="1150920"/>
            <a:ext cx="115200" cy="382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9"/>
          <p:cNvSpPr/>
          <p:nvPr/>
        </p:nvSpPr>
        <p:spPr>
          <a:xfrm rot="6408000">
            <a:off x="8440560" y="1170000"/>
            <a:ext cx="243360" cy="2098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0"/>
          <p:cNvSpPr/>
          <p:nvPr/>
        </p:nvSpPr>
        <p:spPr>
          <a:xfrm>
            <a:off x="6629400" y="1560960"/>
            <a:ext cx="2011320" cy="1155960"/>
          </a:xfrm>
          <a:custGeom>
            <a:avLst/>
            <a:gdLst/>
            <a:ahLst/>
            <a:rect l="l" t="t" r="r" b="b"/>
            <a:pathLst>
              <a:path w="2011680" h="1156254">
                <a:moveTo>
                  <a:pt x="0" y="1150158"/>
                </a:moveTo>
                <a:cubicBezTo>
                  <a:pt x="50800" y="1055162"/>
                  <a:pt x="101600" y="960166"/>
                  <a:pt x="182880" y="912414"/>
                </a:cubicBezTo>
                <a:cubicBezTo>
                  <a:pt x="264160" y="864662"/>
                  <a:pt x="400304" y="900222"/>
                  <a:pt x="487680" y="863646"/>
                </a:cubicBezTo>
                <a:cubicBezTo>
                  <a:pt x="575056" y="827070"/>
                  <a:pt x="632968" y="698038"/>
                  <a:pt x="707136" y="692958"/>
                </a:cubicBezTo>
                <a:cubicBezTo>
                  <a:pt x="781304" y="687878"/>
                  <a:pt x="871728" y="775254"/>
                  <a:pt x="932688" y="833166"/>
                </a:cubicBezTo>
                <a:cubicBezTo>
                  <a:pt x="993648" y="891078"/>
                  <a:pt x="1013968" y="1051606"/>
                  <a:pt x="1072896" y="1040430"/>
                </a:cubicBezTo>
                <a:cubicBezTo>
                  <a:pt x="1131824" y="1029254"/>
                  <a:pt x="1234440" y="885998"/>
                  <a:pt x="1286256" y="766110"/>
                </a:cubicBezTo>
                <a:cubicBezTo>
                  <a:pt x="1338072" y="646222"/>
                  <a:pt x="1334008" y="347518"/>
                  <a:pt x="1383792" y="321102"/>
                </a:cubicBezTo>
                <a:cubicBezTo>
                  <a:pt x="1433576" y="294686"/>
                  <a:pt x="1543304" y="533446"/>
                  <a:pt x="1584960" y="607614"/>
                </a:cubicBezTo>
                <a:cubicBezTo>
                  <a:pt x="1626616" y="681782"/>
                  <a:pt x="1607312" y="866694"/>
                  <a:pt x="1633728" y="766110"/>
                </a:cubicBezTo>
                <a:cubicBezTo>
                  <a:pt x="1660144" y="665526"/>
                  <a:pt x="1680464" y="-60914"/>
                  <a:pt x="1743456" y="4110"/>
                </a:cubicBezTo>
                <a:cubicBezTo>
                  <a:pt x="1806448" y="69134"/>
                  <a:pt x="1909064" y="612694"/>
                  <a:pt x="2011680" y="1156254"/>
                </a:cubicBezTo>
              </a:path>
            </a:pathLst>
          </a:cu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31"/>
          <p:cNvSpPr/>
          <p:nvPr/>
        </p:nvSpPr>
        <p:spPr>
          <a:xfrm>
            <a:off x="6648120" y="2372760"/>
            <a:ext cx="228960" cy="1983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206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2"/>
          <p:cNvSpPr/>
          <p:nvPr/>
        </p:nvSpPr>
        <p:spPr>
          <a:xfrm flipV="1">
            <a:off x="6871320" y="2120040"/>
            <a:ext cx="406800" cy="19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33"/>
          <p:cNvSpPr/>
          <p:nvPr/>
        </p:nvSpPr>
        <p:spPr>
          <a:xfrm flipV="1">
            <a:off x="7456320" y="1862280"/>
            <a:ext cx="437040" cy="30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34"/>
          <p:cNvSpPr/>
          <p:nvPr/>
        </p:nvSpPr>
        <p:spPr>
          <a:xfrm flipV="1">
            <a:off x="7986240" y="1612440"/>
            <a:ext cx="286200" cy="19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5"/>
          <p:cNvSpPr/>
          <p:nvPr/>
        </p:nvSpPr>
        <p:spPr>
          <a:xfrm>
            <a:off x="6150960" y="927000"/>
            <a:ext cx="262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 of best quality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Line 36"/>
          <p:cNvSpPr/>
          <p:nvPr/>
        </p:nvSpPr>
        <p:spPr>
          <a:xfrm>
            <a:off x="6633000" y="1487880"/>
            <a:ext cx="2085480" cy="360"/>
          </a:xfrm>
          <a:prstGeom prst="line">
            <a:avLst/>
          </a:prstGeom>
          <a:ln w="3816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7"/>
          <p:cNvSpPr/>
          <p:nvPr/>
        </p:nvSpPr>
        <p:spPr>
          <a:xfrm>
            <a:off x="6872760" y="1290960"/>
            <a:ext cx="1258200" cy="111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5677920" y="729360"/>
            <a:ext cx="3411360" cy="411300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2011680" y="1554480"/>
            <a:ext cx="3870000" cy="2402640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3"/>
          <p:cNvSpPr/>
          <p:nvPr/>
        </p:nvSpPr>
        <p:spPr>
          <a:xfrm>
            <a:off x="5888160" y="4075920"/>
            <a:ext cx="1208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7269840" y="4075920"/>
            <a:ext cx="1805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Statistics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5"/>
          <p:cNvSpPr/>
          <p:nvPr/>
        </p:nvSpPr>
        <p:spPr>
          <a:xfrm flipH="1">
            <a:off x="6492600" y="3563640"/>
            <a:ext cx="425520" cy="51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6"/>
          <p:cNvSpPr/>
          <p:nvPr/>
        </p:nvSpPr>
        <p:spPr>
          <a:xfrm>
            <a:off x="7880760" y="3643560"/>
            <a:ext cx="29160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0" name="Picture 2" descr=""/>
          <p:cNvPicPr/>
          <p:nvPr/>
        </p:nvPicPr>
        <p:blipFill>
          <a:blip r:embed="rId1"/>
          <a:stretch/>
        </p:blipFill>
        <p:spPr>
          <a:xfrm>
            <a:off x="48240" y="42120"/>
            <a:ext cx="963000" cy="1103040"/>
          </a:xfrm>
          <a:prstGeom prst="rect">
            <a:avLst/>
          </a:prstGeom>
          <a:ln>
            <a:noFill/>
          </a:ln>
        </p:spPr>
      </p:pic>
      <p:sp>
        <p:nvSpPr>
          <p:cNvPr id="551" name="CustomShape 7"/>
          <p:cNvSpPr/>
          <p:nvPr/>
        </p:nvSpPr>
        <p:spPr>
          <a:xfrm>
            <a:off x="1044000" y="-100080"/>
            <a:ext cx="56703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prioritizr R package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8"/>
          <p:cNvSpPr/>
          <p:nvPr/>
        </p:nvSpPr>
        <p:spPr>
          <a:xfrm>
            <a:off x="-70920" y="2008080"/>
            <a:ext cx="193500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Land use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Economic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9"/>
          <p:cNvSpPr/>
          <p:nvPr/>
        </p:nvSpPr>
        <p:spPr>
          <a:xfrm>
            <a:off x="386280" y="153324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10"/>
          <p:cNvSpPr/>
          <p:nvPr/>
        </p:nvSpPr>
        <p:spPr>
          <a:xfrm>
            <a:off x="6045120" y="823320"/>
            <a:ext cx="288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to solver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11"/>
          <p:cNvSpPr/>
          <p:nvPr/>
        </p:nvSpPr>
        <p:spPr>
          <a:xfrm>
            <a:off x="1925640" y="4063680"/>
            <a:ext cx="358128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the solution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must (or mustn't) do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12"/>
          <p:cNvSpPr/>
          <p:nvPr/>
        </p:nvSpPr>
        <p:spPr>
          <a:xfrm>
            <a:off x="2338560" y="859680"/>
            <a:ext cx="2755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you value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13"/>
          <p:cNvSpPr/>
          <p:nvPr/>
        </p:nvSpPr>
        <p:spPr>
          <a:xfrm>
            <a:off x="2337840" y="1823400"/>
            <a:ext cx="2756520" cy="1736280"/>
          </a:xfrm>
          <a:prstGeom prst="rect">
            <a:avLst/>
          </a:prstGeom>
          <a:noFill/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Mathematical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optimization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14"/>
          <p:cNvSpPr/>
          <p:nvPr/>
        </p:nvSpPr>
        <p:spPr>
          <a:xfrm>
            <a:off x="3716280" y="1444680"/>
            <a:ext cx="360" cy="3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15"/>
          <p:cNvSpPr/>
          <p:nvPr/>
        </p:nvSpPr>
        <p:spPr>
          <a:xfrm flipV="1">
            <a:off x="3716280" y="3576960"/>
            <a:ext cx="360" cy="48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16"/>
          <p:cNvSpPr/>
          <p:nvPr/>
        </p:nvSpPr>
        <p:spPr>
          <a:xfrm flipV="1">
            <a:off x="1864440" y="2699640"/>
            <a:ext cx="459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7"/>
          <p:cNvSpPr/>
          <p:nvPr/>
        </p:nvSpPr>
        <p:spPr>
          <a:xfrm flipV="1">
            <a:off x="5109120" y="1146240"/>
            <a:ext cx="870840" cy="15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8"/>
          <p:cNvSpPr/>
          <p:nvPr/>
        </p:nvSpPr>
        <p:spPr>
          <a:xfrm>
            <a:off x="7485840" y="1469520"/>
            <a:ext cx="360" cy="72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19"/>
          <p:cNvSpPr/>
          <p:nvPr/>
        </p:nvSpPr>
        <p:spPr>
          <a:xfrm>
            <a:off x="6063840" y="2198520"/>
            <a:ext cx="2843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Solve problem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0"/>
          <p:cNvSpPr/>
          <p:nvPr/>
        </p:nvSpPr>
        <p:spPr>
          <a:xfrm>
            <a:off x="8321400" y="2884320"/>
            <a:ext cx="521280" cy="551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21"/>
          <p:cNvSpPr/>
          <p:nvPr/>
        </p:nvSpPr>
        <p:spPr>
          <a:xfrm>
            <a:off x="6128640" y="2884680"/>
            <a:ext cx="1504440" cy="550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6" name="Picture 8" descr=""/>
          <p:cNvPicPr/>
          <p:nvPr/>
        </p:nvPicPr>
        <p:blipFill>
          <a:blip r:embed="rId2"/>
          <a:stretch/>
        </p:blipFill>
        <p:spPr>
          <a:xfrm>
            <a:off x="6128640" y="2706120"/>
            <a:ext cx="1504440" cy="884880"/>
          </a:xfrm>
          <a:prstGeom prst="rect">
            <a:avLst/>
          </a:prstGeom>
          <a:ln>
            <a:noFill/>
          </a:ln>
        </p:spPr>
      </p:pic>
      <p:pic>
        <p:nvPicPr>
          <p:cNvPr id="567" name="Picture 10" descr=""/>
          <p:cNvPicPr/>
          <p:nvPr/>
        </p:nvPicPr>
        <p:blipFill>
          <a:blip r:embed="rId3"/>
          <a:stretch/>
        </p:blipFill>
        <p:spPr>
          <a:xfrm>
            <a:off x="7633440" y="2884320"/>
            <a:ext cx="687600" cy="550080"/>
          </a:xfrm>
          <a:prstGeom prst="rect">
            <a:avLst/>
          </a:prstGeom>
          <a:ln>
            <a:noFill/>
          </a:ln>
        </p:spPr>
      </p:pic>
      <p:pic>
        <p:nvPicPr>
          <p:cNvPr id="568" name="Picture 12" descr=""/>
          <p:cNvPicPr/>
          <p:nvPr/>
        </p:nvPicPr>
        <p:blipFill>
          <a:blip r:embed="rId4"/>
          <a:stretch/>
        </p:blipFill>
        <p:spPr>
          <a:xfrm>
            <a:off x="8270640" y="2888280"/>
            <a:ext cx="542160" cy="542160"/>
          </a:xfrm>
          <a:prstGeom prst="rect">
            <a:avLst/>
          </a:prstGeom>
          <a:ln>
            <a:noFill/>
          </a:ln>
        </p:spPr>
      </p:pic>
      <p:sp>
        <p:nvSpPr>
          <p:cNvPr id="569" name="CustomShape 22"/>
          <p:cNvSpPr/>
          <p:nvPr/>
        </p:nvSpPr>
        <p:spPr>
          <a:xfrm>
            <a:off x="6631560" y="4816080"/>
            <a:ext cx="2566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CRAN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" descr=""/>
          <p:cNvPicPr/>
          <p:nvPr/>
        </p:nvPicPr>
        <p:blipFill>
          <a:blip r:embed="rId1"/>
          <a:srcRect l="0" t="0" r="0" b="49624"/>
          <a:stretch/>
        </p:blipFill>
        <p:spPr>
          <a:xfrm>
            <a:off x="226800" y="998640"/>
            <a:ext cx="8733960" cy="3695760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>
            <a:off x="2089080" y="75240"/>
            <a:ext cx="46814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solutions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3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994760" y="75240"/>
            <a:ext cx="48704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r>
              <a:rPr b="1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faster too!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6577560" y="4744440"/>
            <a:ext cx="2552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Schuster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PeerJ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Picture 2" descr=""/>
          <p:cNvPicPr/>
          <p:nvPr/>
        </p:nvPicPr>
        <p:blipFill>
          <a:blip r:embed="rId1"/>
          <a:srcRect l="0" t="50148" r="0" b="0"/>
          <a:stretch/>
        </p:blipFill>
        <p:spPr>
          <a:xfrm>
            <a:off x="88560" y="998640"/>
            <a:ext cx="8939160" cy="3742560"/>
          </a:xfrm>
          <a:prstGeom prst="rect">
            <a:avLst/>
          </a:prstGeom>
          <a:ln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123120" y="2307240"/>
            <a:ext cx="162360" cy="786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4"/>
          <p:cNvSpPr/>
          <p:nvPr/>
        </p:nvSpPr>
        <p:spPr>
          <a:xfrm rot="16200000">
            <a:off x="-612000" y="2694960"/>
            <a:ext cx="1628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difference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8148240" y="2753280"/>
            <a:ext cx="609120" cy="7819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6"/>
          <p:cNvSpPr/>
          <p:nvPr/>
        </p:nvSpPr>
        <p:spPr>
          <a:xfrm>
            <a:off x="967320" y="2383920"/>
            <a:ext cx="1177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52x slower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7"/>
          <p:cNvSpPr/>
          <p:nvPr/>
        </p:nvSpPr>
        <p:spPr>
          <a:xfrm flipH="1">
            <a:off x="1134720" y="2753280"/>
            <a:ext cx="420840" cy="39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8"/>
          <p:cNvSpPr/>
          <p:nvPr/>
        </p:nvSpPr>
        <p:spPr>
          <a:xfrm>
            <a:off x="7456680" y="2050200"/>
            <a:ext cx="129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183x slower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9"/>
          <p:cNvSpPr/>
          <p:nvPr/>
        </p:nvSpPr>
        <p:spPr>
          <a:xfrm flipV="1">
            <a:off x="8103600" y="1546560"/>
            <a:ext cx="47052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about other conservation problems?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6" name="CustomShape 2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3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4"/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5"/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0" name="Picture 58" descr=""/>
          <p:cNvPicPr/>
          <p:nvPr/>
        </p:nvPicPr>
        <p:blipFill>
          <a:blip r:embed="rId1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ln>
            <a:noFill/>
          </a:ln>
        </p:spPr>
      </p:pic>
      <p:sp>
        <p:nvSpPr>
          <p:cNvPr id="591" name="CustomShape 6"/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2" name="Picture 61" descr=""/>
          <p:cNvPicPr/>
          <p:nvPr/>
        </p:nvPicPr>
        <p:blipFill>
          <a:blip r:embed="rId2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sp>
        <p:nvSpPr>
          <p:cNvPr id="593" name="CustomShape 7"/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4" name="Picture 64" descr=""/>
          <p:cNvPicPr/>
          <p:nvPr/>
        </p:nvPicPr>
        <p:blipFill>
          <a:blip r:embed="rId3"/>
          <a:stretch/>
        </p:blipFill>
        <p:spPr>
          <a:xfrm>
            <a:off x="569880" y="3709440"/>
            <a:ext cx="561240" cy="561240"/>
          </a:xfrm>
          <a:prstGeom prst="rect">
            <a:avLst/>
          </a:prstGeom>
          <a:ln>
            <a:noFill/>
          </a:ln>
        </p:spPr>
      </p:pic>
      <p:sp>
        <p:nvSpPr>
          <p:cNvPr id="595" name="Line 8"/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Line 9"/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Line 10"/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Line 11"/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12"/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5"/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5" name="Picture 10" descr=""/>
          <p:cNvPicPr/>
          <p:nvPr/>
        </p:nvPicPr>
        <p:blipFill>
          <a:blip r:embed="rId1"/>
          <a:srcRect l="0"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ln>
            <a:noFill/>
          </a:ln>
        </p:spPr>
      </p:pic>
      <p:sp>
        <p:nvSpPr>
          <p:cNvPr id="606" name="CustomShape 6"/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7"/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8" name="Picture 8" descr=""/>
          <p:cNvPicPr/>
          <p:nvPr/>
        </p:nvPicPr>
        <p:blipFill>
          <a:blip r:embed="rId2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ln>
            <a:noFill/>
          </a:ln>
        </p:spPr>
      </p:pic>
      <p:sp>
        <p:nvSpPr>
          <p:cNvPr id="609" name="CustomShape 8"/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0" name="Picture 4" descr=""/>
          <p:cNvPicPr/>
          <p:nvPr/>
        </p:nvPicPr>
        <p:blipFill>
          <a:blip r:embed="rId3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ln>
            <a:noFill/>
          </a:ln>
        </p:spPr>
      </p:pic>
      <p:sp>
        <p:nvSpPr>
          <p:cNvPr id="611" name="CustomShape 9"/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10"/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3" name="Picture 58" descr=""/>
          <p:cNvPicPr/>
          <p:nvPr/>
        </p:nvPicPr>
        <p:blipFill>
          <a:blip r:embed="rId4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ln>
            <a:noFill/>
          </a:ln>
        </p:spPr>
      </p:pic>
      <p:pic>
        <p:nvPicPr>
          <p:cNvPr id="614" name="Picture 2" descr=""/>
          <p:cNvPicPr/>
          <p:nvPr/>
        </p:nvPicPr>
        <p:blipFill>
          <a:blip r:embed="rId5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615" name="Picture 2" descr=""/>
          <p:cNvPicPr/>
          <p:nvPr/>
        </p:nvPicPr>
        <p:blipFill>
          <a:blip r:embed="rId6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616" name="CustomShape 11"/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7" name="Picture 61" descr=""/>
          <p:cNvPicPr/>
          <p:nvPr/>
        </p:nvPicPr>
        <p:blipFill>
          <a:blip r:embed="rId7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618" name="Picture 2" descr=""/>
          <p:cNvPicPr/>
          <p:nvPr/>
        </p:nvPicPr>
        <p:blipFill>
          <a:blip r:embed="rId8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619" name="CustomShape 12"/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0" name="Picture 64" descr=""/>
          <p:cNvPicPr/>
          <p:nvPr/>
        </p:nvPicPr>
        <p:blipFill>
          <a:blip r:embed="rId9"/>
          <a:stretch/>
        </p:blipFill>
        <p:spPr>
          <a:xfrm>
            <a:off x="569880" y="3709440"/>
            <a:ext cx="561240" cy="561240"/>
          </a:xfrm>
          <a:prstGeom prst="rect">
            <a:avLst/>
          </a:prstGeom>
          <a:ln>
            <a:noFill/>
          </a:ln>
        </p:spPr>
      </p:pic>
      <p:pic>
        <p:nvPicPr>
          <p:cNvPr id="621" name="Picture 2" descr=""/>
          <p:cNvPicPr/>
          <p:nvPr/>
        </p:nvPicPr>
        <p:blipFill>
          <a:blip r:embed="rId10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622" name="Line 13"/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14"/>
          <p:cNvSpPr/>
          <p:nvPr/>
        </p:nvSpPr>
        <p:spPr>
          <a:xfrm>
            <a:off x="7981200" y="276084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4" name="CustomShape 15"/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5" name="Picture 10" descr=""/>
          <p:cNvPicPr/>
          <p:nvPr/>
        </p:nvPicPr>
        <p:blipFill>
          <a:blip r:embed="rId11"/>
          <a:srcRect l="0"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ln>
            <a:noFill/>
          </a:ln>
        </p:spPr>
      </p:pic>
      <p:sp>
        <p:nvSpPr>
          <p:cNvPr id="626" name="CustomShape 16"/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CustomShape 17"/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8" name="Picture 8" descr=""/>
          <p:cNvPicPr/>
          <p:nvPr/>
        </p:nvPicPr>
        <p:blipFill>
          <a:blip r:embed="rId12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ln>
            <a:noFill/>
          </a:ln>
        </p:spPr>
      </p:pic>
      <p:sp>
        <p:nvSpPr>
          <p:cNvPr id="629" name="CustomShape 18"/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0" name="CustomShape 19"/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1" name="Picture 4" descr=""/>
          <p:cNvPicPr/>
          <p:nvPr/>
        </p:nvPicPr>
        <p:blipFill>
          <a:blip r:embed="rId13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ln>
            <a:noFill/>
          </a:ln>
        </p:spPr>
      </p:pic>
      <p:sp>
        <p:nvSpPr>
          <p:cNvPr id="632" name="Line 20"/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Line 21"/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Line 22"/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3"/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CustomShape 24"/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25"/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26"/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CustomShape 27"/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0" name="Picture 2" descr=""/>
          <p:cNvPicPr/>
          <p:nvPr/>
        </p:nvPicPr>
        <p:blipFill>
          <a:blip r:embed="rId14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641" name="CustomShape 28"/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CustomShape 29"/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30"/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5"/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6"/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0" name="Picture 10" descr=""/>
          <p:cNvPicPr/>
          <p:nvPr/>
        </p:nvPicPr>
        <p:blipFill>
          <a:blip r:embed="rId1"/>
          <a:srcRect l="0"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ln>
            <a:noFill/>
          </a:ln>
        </p:spPr>
      </p:pic>
      <p:sp>
        <p:nvSpPr>
          <p:cNvPr id="651" name="CustomShape 7"/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8"/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3" name="Picture 8" descr=""/>
          <p:cNvPicPr/>
          <p:nvPr/>
        </p:nvPicPr>
        <p:blipFill>
          <a:blip r:embed="rId2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ln>
            <a:noFill/>
          </a:ln>
        </p:spPr>
      </p:pic>
      <p:sp>
        <p:nvSpPr>
          <p:cNvPr id="654" name="CustomShape 9"/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5" name="Picture 4" descr=""/>
          <p:cNvPicPr/>
          <p:nvPr/>
        </p:nvPicPr>
        <p:blipFill>
          <a:blip r:embed="rId3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ln>
            <a:noFill/>
          </a:ln>
        </p:spPr>
      </p:pic>
      <p:sp>
        <p:nvSpPr>
          <p:cNvPr id="656" name="CustomShape 10"/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11"/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8" name="Picture 58" descr=""/>
          <p:cNvPicPr/>
          <p:nvPr/>
        </p:nvPicPr>
        <p:blipFill>
          <a:blip r:embed="rId4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ln>
            <a:noFill/>
          </a:ln>
        </p:spPr>
      </p:pic>
      <p:sp>
        <p:nvSpPr>
          <p:cNvPr id="659" name="CustomShape 12"/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1" name="Picture 61" descr=""/>
          <p:cNvPicPr/>
          <p:nvPr/>
        </p:nvPicPr>
        <p:blipFill>
          <a:blip r:embed="rId5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662" name="Picture 2" descr=""/>
          <p:cNvPicPr/>
          <p:nvPr/>
        </p:nvPicPr>
        <p:blipFill>
          <a:blip r:embed="rId6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663" name="CustomShape 14"/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15"/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5" name="Picture 64" descr=""/>
          <p:cNvPicPr/>
          <p:nvPr/>
        </p:nvPicPr>
        <p:blipFill>
          <a:blip r:embed="rId7"/>
          <a:stretch/>
        </p:blipFill>
        <p:spPr>
          <a:xfrm>
            <a:off x="569880" y="3709440"/>
            <a:ext cx="561240" cy="561240"/>
          </a:xfrm>
          <a:prstGeom prst="rect">
            <a:avLst/>
          </a:prstGeom>
          <a:ln>
            <a:noFill/>
          </a:ln>
        </p:spPr>
      </p:pic>
      <p:sp>
        <p:nvSpPr>
          <p:cNvPr id="666" name="CustomShape 16"/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Line 17"/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Line 18"/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Line 19"/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Line 20"/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21"/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2" name="Picture 2" descr=""/>
          <p:cNvPicPr/>
          <p:nvPr/>
        </p:nvPicPr>
        <p:blipFill>
          <a:blip r:embed="rId8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673" name="Picture 2" descr=""/>
          <p:cNvPicPr/>
          <p:nvPr/>
        </p:nvPicPr>
        <p:blipFill>
          <a:blip r:embed="rId9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674" name="Picture 2" descr=""/>
          <p:cNvPicPr/>
          <p:nvPr/>
        </p:nvPicPr>
        <p:blipFill>
          <a:blip r:embed="rId10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675" name="CustomShape 22"/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23"/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24"/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25"/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9" name="Picture 2" descr=""/>
          <p:cNvPicPr/>
          <p:nvPr/>
        </p:nvPicPr>
        <p:blipFill>
          <a:blip r:embed="rId11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680" name="CustomShape 26"/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CustomShape 27"/>
          <p:cNvSpPr/>
          <p:nvPr/>
        </p:nvSpPr>
        <p:spPr>
          <a:xfrm>
            <a:off x="7981200" y="276084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2" name="CustomShape 28"/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3" name="Picture 10" descr=""/>
          <p:cNvPicPr/>
          <p:nvPr/>
        </p:nvPicPr>
        <p:blipFill>
          <a:blip r:embed="rId12"/>
          <a:srcRect l="0"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ln>
            <a:noFill/>
          </a:ln>
        </p:spPr>
      </p:pic>
      <p:sp>
        <p:nvSpPr>
          <p:cNvPr id="684" name="CustomShape 29"/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5" name="CustomShape 30"/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6" name="Picture 8" descr=""/>
          <p:cNvPicPr/>
          <p:nvPr/>
        </p:nvPicPr>
        <p:blipFill>
          <a:blip r:embed="rId13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ln>
            <a:noFill/>
          </a:ln>
        </p:spPr>
      </p:pic>
      <p:sp>
        <p:nvSpPr>
          <p:cNvPr id="687" name="CustomShape 31"/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8" name="CustomShape 32"/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9" name="Picture 4" descr=""/>
          <p:cNvPicPr/>
          <p:nvPr/>
        </p:nvPicPr>
        <p:blipFill>
          <a:blip r:embed="rId14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ln>
            <a:noFill/>
          </a:ln>
        </p:spPr>
      </p:pic>
      <p:sp>
        <p:nvSpPr>
          <p:cNvPr id="690" name="CustomShape 33"/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34"/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35"/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3435840"/>
            <a:ext cx="9143640" cy="1707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374040" y="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Acknowledgements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Picture 4" descr=""/>
          <p:cNvPicPr/>
          <p:nvPr/>
        </p:nvPicPr>
        <p:blipFill>
          <a:blip r:embed="rId1"/>
          <a:stretch/>
        </p:blipFill>
        <p:spPr>
          <a:xfrm>
            <a:off x="3592080" y="3458880"/>
            <a:ext cx="2911680" cy="830160"/>
          </a:xfrm>
          <a:prstGeom prst="rect">
            <a:avLst/>
          </a:prstGeom>
          <a:ln>
            <a:noFill/>
          </a:ln>
        </p:spPr>
      </p:pic>
      <p:pic>
        <p:nvPicPr>
          <p:cNvPr id="132" name="Picture 2" descr=""/>
          <p:cNvPicPr/>
          <p:nvPr/>
        </p:nvPicPr>
        <p:blipFill>
          <a:blip r:embed="rId2"/>
          <a:srcRect l="0" t="14971" r="0" b="0"/>
          <a:stretch/>
        </p:blipFill>
        <p:spPr>
          <a:xfrm>
            <a:off x="616680" y="4304160"/>
            <a:ext cx="2811600" cy="830880"/>
          </a:xfrm>
          <a:prstGeom prst="rect">
            <a:avLst/>
          </a:prstGeom>
          <a:ln>
            <a:noFill/>
          </a:ln>
        </p:spPr>
      </p:pic>
      <p:pic>
        <p:nvPicPr>
          <p:cNvPr id="133" name="Picture 2" descr=""/>
          <p:cNvPicPr/>
          <p:nvPr/>
        </p:nvPicPr>
        <p:blipFill>
          <a:blip r:embed="rId3"/>
          <a:stretch/>
        </p:blipFill>
        <p:spPr>
          <a:xfrm>
            <a:off x="7420680" y="4304160"/>
            <a:ext cx="1106280" cy="830160"/>
          </a:xfrm>
          <a:prstGeom prst="rect">
            <a:avLst/>
          </a:prstGeom>
          <a:ln>
            <a:noFill/>
          </a:ln>
        </p:spPr>
      </p:pic>
      <p:pic>
        <p:nvPicPr>
          <p:cNvPr id="134" name="Picture 2" descr=""/>
          <p:cNvPicPr/>
          <p:nvPr/>
        </p:nvPicPr>
        <p:blipFill>
          <a:blip r:embed="rId4"/>
          <a:srcRect l="0" t="23872" r="0" b="20753"/>
          <a:stretch/>
        </p:blipFill>
        <p:spPr>
          <a:xfrm>
            <a:off x="4180320" y="4304160"/>
            <a:ext cx="2488680" cy="830160"/>
          </a:xfrm>
          <a:prstGeom prst="rect">
            <a:avLst/>
          </a:prstGeom>
          <a:ln>
            <a:noFill/>
          </a:ln>
        </p:spPr>
      </p:pic>
      <p:pic>
        <p:nvPicPr>
          <p:cNvPr id="135" name="Picture 4" descr=""/>
          <p:cNvPicPr/>
          <p:nvPr/>
        </p:nvPicPr>
        <p:blipFill>
          <a:blip r:embed="rId5"/>
          <a:srcRect l="0" t="29095" r="0" b="29739"/>
          <a:stretch/>
        </p:blipFill>
        <p:spPr>
          <a:xfrm>
            <a:off x="15840" y="3457080"/>
            <a:ext cx="3575880" cy="833400"/>
          </a:xfrm>
          <a:prstGeom prst="rect">
            <a:avLst/>
          </a:prstGeom>
          <a:ln>
            <a:noFill/>
          </a:ln>
        </p:spPr>
      </p:pic>
      <p:pic>
        <p:nvPicPr>
          <p:cNvPr id="136" name="Picture 14" descr=""/>
          <p:cNvPicPr/>
          <p:nvPr/>
        </p:nvPicPr>
        <p:blipFill>
          <a:blip r:embed="rId6"/>
          <a:stretch/>
        </p:blipFill>
        <p:spPr>
          <a:xfrm>
            <a:off x="6504480" y="3435840"/>
            <a:ext cx="2639160" cy="8758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85680" y="910440"/>
            <a:ext cx="183528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Adam Marques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 Veríssimo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Caitlyn Proctor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Carlo Rondinini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Cynthia Riginos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Emma Hudgins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857600" y="912240"/>
            <a:ext cx="245196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Francesco Ficetola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Graeme Buchanan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Guillermo Velo-Antón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Hugh Possingham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Iadine Chadès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Íñigo Martínez-Solano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4262040" y="912240"/>
            <a:ext cx="282996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Jenny McCune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Jonathan Rhodes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Joseph Bennett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Matt Watts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Matthew Strimas-Mackey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Miguel Camacho-Sanchez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7042680" y="903960"/>
            <a:ext cx="190476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Nina Morell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Peter Arcese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Fuller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Richard Schuster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Silvia Carvalho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Stuart Butchart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4" name="CustomShape 2"/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5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6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CustomShape 5"/>
          <p:cNvSpPr/>
          <p:nvPr/>
        </p:nvSpPr>
        <p:spPr>
          <a:xfrm>
            <a:off x="5101560" y="1247760"/>
            <a:ext cx="2052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Persistence (%)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CustomShape 6"/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7"/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0" name="Picture 10" descr=""/>
          <p:cNvPicPr/>
          <p:nvPr/>
        </p:nvPicPr>
        <p:blipFill>
          <a:blip r:embed="rId1"/>
          <a:srcRect l="0"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ln>
            <a:noFill/>
          </a:ln>
        </p:spPr>
      </p:pic>
      <p:sp>
        <p:nvSpPr>
          <p:cNvPr id="701" name="CustomShape 8"/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2" name="CustomShape 9"/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3" name="Picture 8" descr=""/>
          <p:cNvPicPr/>
          <p:nvPr/>
        </p:nvPicPr>
        <p:blipFill>
          <a:blip r:embed="rId2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ln>
            <a:noFill/>
          </a:ln>
        </p:spPr>
      </p:pic>
      <p:sp>
        <p:nvSpPr>
          <p:cNvPr id="704" name="CustomShape 10"/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5" name="Picture 4" descr=""/>
          <p:cNvPicPr/>
          <p:nvPr/>
        </p:nvPicPr>
        <p:blipFill>
          <a:blip r:embed="rId3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ln>
            <a:noFill/>
          </a:ln>
        </p:spPr>
      </p:pic>
      <p:sp>
        <p:nvSpPr>
          <p:cNvPr id="706" name="CustomShape 11"/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12"/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8" name="Picture 58" descr=""/>
          <p:cNvPicPr/>
          <p:nvPr/>
        </p:nvPicPr>
        <p:blipFill>
          <a:blip r:embed="rId4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ln>
            <a:noFill/>
          </a:ln>
        </p:spPr>
      </p:pic>
      <p:sp>
        <p:nvSpPr>
          <p:cNvPr id="709" name="CustomShape 13"/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0" name="CustomShape 14"/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1" name="Picture 61" descr=""/>
          <p:cNvPicPr/>
          <p:nvPr/>
        </p:nvPicPr>
        <p:blipFill>
          <a:blip r:embed="rId5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712" name="Picture 2" descr=""/>
          <p:cNvPicPr/>
          <p:nvPr/>
        </p:nvPicPr>
        <p:blipFill>
          <a:blip r:embed="rId6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713" name="CustomShape 15"/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16"/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5" name="Picture 64" descr=""/>
          <p:cNvPicPr/>
          <p:nvPr/>
        </p:nvPicPr>
        <p:blipFill>
          <a:blip r:embed="rId7"/>
          <a:stretch/>
        </p:blipFill>
        <p:spPr>
          <a:xfrm>
            <a:off x="569880" y="3709440"/>
            <a:ext cx="561240" cy="561240"/>
          </a:xfrm>
          <a:prstGeom prst="rect">
            <a:avLst/>
          </a:prstGeom>
          <a:ln>
            <a:noFill/>
          </a:ln>
        </p:spPr>
      </p:pic>
      <p:sp>
        <p:nvSpPr>
          <p:cNvPr id="716" name="CustomShape 17"/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7" name="CustomShape 18"/>
          <p:cNvSpPr/>
          <p:nvPr/>
        </p:nvSpPr>
        <p:spPr>
          <a:xfrm>
            <a:off x="5213160" y="1716120"/>
            <a:ext cx="42948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8" name="Picture 11" descr=""/>
          <p:cNvPicPr/>
          <p:nvPr/>
        </p:nvPicPr>
        <p:blipFill>
          <a:blip r:embed="rId8"/>
          <a:stretch/>
        </p:blipFill>
        <p:spPr>
          <a:xfrm>
            <a:off x="5213160" y="1785960"/>
            <a:ext cx="429480" cy="415080"/>
          </a:xfrm>
          <a:prstGeom prst="rect">
            <a:avLst/>
          </a:prstGeom>
          <a:ln>
            <a:noFill/>
          </a:ln>
        </p:spPr>
      </p:pic>
      <p:sp>
        <p:nvSpPr>
          <p:cNvPr id="719" name="CustomShape 19"/>
          <p:cNvSpPr/>
          <p:nvPr/>
        </p:nvSpPr>
        <p:spPr>
          <a:xfrm>
            <a:off x="5140440" y="24771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95%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0" name="CustomShape 20"/>
          <p:cNvSpPr/>
          <p:nvPr/>
        </p:nvSpPr>
        <p:spPr>
          <a:xfrm>
            <a:off x="5776560" y="171288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1" name="Picture 17" descr=""/>
          <p:cNvPicPr/>
          <p:nvPr/>
        </p:nvPicPr>
        <p:blipFill>
          <a:blip r:embed="rId9"/>
          <a:stretch/>
        </p:blipFill>
        <p:spPr>
          <a:xfrm>
            <a:off x="5820120" y="1712880"/>
            <a:ext cx="543240" cy="561240"/>
          </a:xfrm>
          <a:prstGeom prst="rect">
            <a:avLst/>
          </a:prstGeom>
          <a:ln>
            <a:noFill/>
          </a:ln>
        </p:spPr>
      </p:pic>
      <p:sp>
        <p:nvSpPr>
          <p:cNvPr id="722" name="CustomShape 21"/>
          <p:cNvSpPr/>
          <p:nvPr/>
        </p:nvSpPr>
        <p:spPr>
          <a:xfrm>
            <a:off x="5802840" y="31413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3" name="CustomShape 22"/>
          <p:cNvSpPr/>
          <p:nvPr/>
        </p:nvSpPr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4" name="Picture 9" descr=""/>
          <p:cNvPicPr/>
          <p:nvPr/>
        </p:nvPicPr>
        <p:blipFill>
          <a:blip r:embed="rId10"/>
          <a:stretch/>
        </p:blipFill>
        <p:spPr>
          <a:xfrm>
            <a:off x="6472440" y="1712880"/>
            <a:ext cx="561240" cy="561240"/>
          </a:xfrm>
          <a:prstGeom prst="rect">
            <a:avLst/>
          </a:prstGeom>
          <a:ln>
            <a:noFill/>
          </a:ln>
        </p:spPr>
      </p:pic>
      <p:sp>
        <p:nvSpPr>
          <p:cNvPr id="725" name="CustomShape 23"/>
          <p:cNvSpPr/>
          <p:nvPr/>
        </p:nvSpPr>
        <p:spPr>
          <a:xfrm>
            <a:off x="6465240" y="38055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6" name="Line 24"/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Line 25"/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Line 26"/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Line 27"/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8"/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1" name="Picture 2" descr=""/>
          <p:cNvPicPr/>
          <p:nvPr/>
        </p:nvPicPr>
        <p:blipFill>
          <a:blip r:embed="rId11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732" name="Picture 2" descr=""/>
          <p:cNvPicPr/>
          <p:nvPr/>
        </p:nvPicPr>
        <p:blipFill>
          <a:blip r:embed="rId12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733" name="Picture 2" descr=""/>
          <p:cNvPicPr/>
          <p:nvPr/>
        </p:nvPicPr>
        <p:blipFill>
          <a:blip r:embed="rId13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734" name="CustomShape 29"/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30"/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31"/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32"/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8" name="Picture 2" descr=""/>
          <p:cNvPicPr/>
          <p:nvPr/>
        </p:nvPicPr>
        <p:blipFill>
          <a:blip r:embed="rId14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739" name="CustomShape 33"/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0" name="CustomShape 34"/>
          <p:cNvSpPr/>
          <p:nvPr/>
        </p:nvSpPr>
        <p:spPr>
          <a:xfrm>
            <a:off x="51404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1" name="CustomShape 35"/>
          <p:cNvSpPr/>
          <p:nvPr/>
        </p:nvSpPr>
        <p:spPr>
          <a:xfrm>
            <a:off x="5860440" y="4470480"/>
            <a:ext cx="460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2" name="CustomShape 36"/>
          <p:cNvSpPr/>
          <p:nvPr/>
        </p:nvSpPr>
        <p:spPr>
          <a:xfrm>
            <a:off x="64652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65%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3" name="CustomShape 37"/>
          <p:cNvSpPr/>
          <p:nvPr/>
        </p:nvSpPr>
        <p:spPr>
          <a:xfrm>
            <a:off x="7984080" y="2760840"/>
            <a:ext cx="1080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$$$$$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4" name="CustomShape 38"/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5" name="Picture 10" descr=""/>
          <p:cNvPicPr/>
          <p:nvPr/>
        </p:nvPicPr>
        <p:blipFill>
          <a:blip r:embed="rId15"/>
          <a:srcRect l="0"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ln>
            <a:noFill/>
          </a:ln>
        </p:spPr>
      </p:pic>
      <p:sp>
        <p:nvSpPr>
          <p:cNvPr id="746" name="CustomShape 39"/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7" name="CustomShape 40"/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8" name="Picture 8" descr=""/>
          <p:cNvPicPr/>
          <p:nvPr/>
        </p:nvPicPr>
        <p:blipFill>
          <a:blip r:embed="rId16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ln>
            <a:noFill/>
          </a:ln>
        </p:spPr>
      </p:pic>
      <p:sp>
        <p:nvSpPr>
          <p:cNvPr id="749" name="CustomShape 41"/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0" name="CustomShape 42"/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51" name="Picture 4" descr=""/>
          <p:cNvPicPr/>
          <p:nvPr/>
        </p:nvPicPr>
        <p:blipFill>
          <a:blip r:embed="rId17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ln>
            <a:noFill/>
          </a:ln>
        </p:spPr>
      </p:pic>
      <p:sp>
        <p:nvSpPr>
          <p:cNvPr id="752" name="CustomShape 43"/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44"/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4" name="CustomShape 45"/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0" y="12240"/>
            <a:ext cx="506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prioritization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6" name="CustomShape 2"/>
          <p:cNvSpPr/>
          <p:nvPr/>
        </p:nvSpPr>
        <p:spPr>
          <a:xfrm>
            <a:off x="7224840" y="693720"/>
            <a:ext cx="1915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Cost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9951480" y="-73440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8" name="CustomShape 4"/>
          <p:cNvSpPr/>
          <p:nvPr/>
        </p:nvSpPr>
        <p:spPr>
          <a:xfrm>
            <a:off x="9956160" y="-1803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Phylogenetic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Stakeholder weights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9" name="CustomShape 5"/>
          <p:cNvSpPr/>
          <p:nvPr/>
        </p:nvSpPr>
        <p:spPr>
          <a:xfrm>
            <a:off x="5101560" y="1247760"/>
            <a:ext cx="2052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Persistence (%)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0" name="CustomShape 6"/>
          <p:cNvSpPr/>
          <p:nvPr/>
        </p:nvSpPr>
        <p:spPr>
          <a:xfrm>
            <a:off x="3862800" y="1913400"/>
            <a:ext cx="1130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1" name="CustomShape 7"/>
          <p:cNvSpPr/>
          <p:nvPr/>
        </p:nvSpPr>
        <p:spPr>
          <a:xfrm>
            <a:off x="2538360" y="174348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2" name="Picture 10" descr=""/>
          <p:cNvPicPr/>
          <p:nvPr/>
        </p:nvPicPr>
        <p:blipFill>
          <a:blip r:embed="rId1"/>
          <a:srcRect l="0" t="17941" r="65488" b="16659"/>
          <a:stretch/>
        </p:blipFill>
        <p:spPr>
          <a:xfrm>
            <a:off x="2538360" y="1763640"/>
            <a:ext cx="562320" cy="533160"/>
          </a:xfrm>
          <a:prstGeom prst="rect">
            <a:avLst/>
          </a:prstGeom>
          <a:ln>
            <a:noFill/>
          </a:ln>
        </p:spPr>
      </p:pic>
      <p:sp>
        <p:nvSpPr>
          <p:cNvPr id="763" name="CustomShape 8"/>
          <p:cNvSpPr/>
          <p:nvPr/>
        </p:nvSpPr>
        <p:spPr>
          <a:xfrm>
            <a:off x="1593000" y="1283040"/>
            <a:ext cx="1095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4" name="CustomShape 9"/>
          <p:cNvSpPr/>
          <p:nvPr/>
        </p:nvSpPr>
        <p:spPr>
          <a:xfrm>
            <a:off x="185976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5" name="Picture 8" descr=""/>
          <p:cNvPicPr/>
          <p:nvPr/>
        </p:nvPicPr>
        <p:blipFill>
          <a:blip r:embed="rId2"/>
          <a:stretch/>
        </p:blipFill>
        <p:spPr>
          <a:xfrm>
            <a:off x="1888920" y="1774080"/>
            <a:ext cx="503280" cy="503280"/>
          </a:xfrm>
          <a:prstGeom prst="rect">
            <a:avLst/>
          </a:prstGeom>
          <a:ln>
            <a:noFill/>
          </a:ln>
        </p:spPr>
      </p:pic>
      <p:sp>
        <p:nvSpPr>
          <p:cNvPr id="766" name="CustomShape 10"/>
          <p:cNvSpPr/>
          <p:nvPr/>
        </p:nvSpPr>
        <p:spPr>
          <a:xfrm>
            <a:off x="1174320" y="174456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7" name="Picture 4" descr=""/>
          <p:cNvPicPr/>
          <p:nvPr/>
        </p:nvPicPr>
        <p:blipFill>
          <a:blip r:embed="rId3"/>
          <a:stretch/>
        </p:blipFill>
        <p:spPr>
          <a:xfrm>
            <a:off x="1174680" y="1744920"/>
            <a:ext cx="561960" cy="561960"/>
          </a:xfrm>
          <a:prstGeom prst="rect">
            <a:avLst/>
          </a:prstGeom>
          <a:ln>
            <a:noFill/>
          </a:ln>
        </p:spPr>
      </p:pic>
      <p:sp>
        <p:nvSpPr>
          <p:cNvPr id="768" name="CustomShape 11"/>
          <p:cNvSpPr/>
          <p:nvPr/>
        </p:nvSpPr>
        <p:spPr>
          <a:xfrm>
            <a:off x="3223440" y="174348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12"/>
          <p:cNvSpPr/>
          <p:nvPr/>
        </p:nvSpPr>
        <p:spPr>
          <a:xfrm>
            <a:off x="3241080" y="180108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13"/>
          <p:cNvSpPr/>
          <p:nvPr/>
        </p:nvSpPr>
        <p:spPr>
          <a:xfrm rot="16200000">
            <a:off x="-979200" y="3459960"/>
            <a:ext cx="2375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projects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14"/>
          <p:cNvSpPr/>
          <p:nvPr/>
        </p:nvSpPr>
        <p:spPr>
          <a:xfrm>
            <a:off x="701640" y="2381040"/>
            <a:ext cx="42948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2" name="Picture 58" descr=""/>
          <p:cNvPicPr/>
          <p:nvPr/>
        </p:nvPicPr>
        <p:blipFill>
          <a:blip r:embed="rId4"/>
          <a:stretch/>
        </p:blipFill>
        <p:spPr>
          <a:xfrm>
            <a:off x="701640" y="2450520"/>
            <a:ext cx="429480" cy="415080"/>
          </a:xfrm>
          <a:prstGeom prst="rect">
            <a:avLst/>
          </a:prstGeom>
          <a:ln>
            <a:noFill/>
          </a:ln>
        </p:spPr>
      </p:pic>
      <p:sp>
        <p:nvSpPr>
          <p:cNvPr id="773" name="CustomShape 15"/>
          <p:cNvSpPr/>
          <p:nvPr/>
        </p:nvSpPr>
        <p:spPr>
          <a:xfrm>
            <a:off x="4074480" y="243072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4" name="CustomShape 16"/>
          <p:cNvSpPr/>
          <p:nvPr/>
        </p:nvSpPr>
        <p:spPr>
          <a:xfrm>
            <a:off x="502920" y="304524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5" name="Picture 61" descr=""/>
          <p:cNvPicPr/>
          <p:nvPr/>
        </p:nvPicPr>
        <p:blipFill>
          <a:blip r:embed="rId5"/>
          <a:stretch/>
        </p:blipFill>
        <p:spPr>
          <a:xfrm>
            <a:off x="546480" y="3045240"/>
            <a:ext cx="543240" cy="561240"/>
          </a:xfrm>
          <a:prstGeom prst="rect">
            <a:avLst/>
          </a:prstGeom>
          <a:ln>
            <a:noFill/>
          </a:ln>
        </p:spPr>
      </p:pic>
      <p:pic>
        <p:nvPicPr>
          <p:cNvPr id="776" name="Picture 2" descr=""/>
          <p:cNvPicPr/>
          <p:nvPr/>
        </p:nvPicPr>
        <p:blipFill>
          <a:blip r:embed="rId6"/>
          <a:stretch/>
        </p:blipFill>
        <p:spPr>
          <a:xfrm>
            <a:off x="2565720" y="31496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777" name="CustomShape 17"/>
          <p:cNvSpPr/>
          <p:nvPr/>
        </p:nvSpPr>
        <p:spPr>
          <a:xfrm>
            <a:off x="4074480" y="30952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8" name="CustomShape 18"/>
          <p:cNvSpPr/>
          <p:nvPr/>
        </p:nvSpPr>
        <p:spPr>
          <a:xfrm>
            <a:off x="569880" y="370944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9" name="Picture 64" descr=""/>
          <p:cNvPicPr/>
          <p:nvPr/>
        </p:nvPicPr>
        <p:blipFill>
          <a:blip r:embed="rId7"/>
          <a:stretch/>
        </p:blipFill>
        <p:spPr>
          <a:xfrm>
            <a:off x="569880" y="3709440"/>
            <a:ext cx="561240" cy="561240"/>
          </a:xfrm>
          <a:prstGeom prst="rect">
            <a:avLst/>
          </a:prstGeom>
          <a:ln>
            <a:noFill/>
          </a:ln>
        </p:spPr>
      </p:pic>
      <p:sp>
        <p:nvSpPr>
          <p:cNvPr id="780" name="CustomShape 19"/>
          <p:cNvSpPr/>
          <p:nvPr/>
        </p:nvSpPr>
        <p:spPr>
          <a:xfrm>
            <a:off x="4074480" y="3759480"/>
            <a:ext cx="70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1" name="CustomShape 20"/>
          <p:cNvSpPr/>
          <p:nvPr/>
        </p:nvSpPr>
        <p:spPr>
          <a:xfrm>
            <a:off x="568800" y="43740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21"/>
          <p:cNvSpPr/>
          <p:nvPr/>
        </p:nvSpPr>
        <p:spPr>
          <a:xfrm>
            <a:off x="586440" y="443124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3" name="Picture 2" descr=""/>
          <p:cNvPicPr/>
          <p:nvPr/>
        </p:nvPicPr>
        <p:blipFill>
          <a:blip r:embed="rId8"/>
          <a:stretch/>
        </p:blipFill>
        <p:spPr>
          <a:xfrm>
            <a:off x="3335400" y="447876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784" name="CustomShape 22"/>
          <p:cNvSpPr/>
          <p:nvPr/>
        </p:nvSpPr>
        <p:spPr>
          <a:xfrm>
            <a:off x="3997440" y="4424400"/>
            <a:ext cx="860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5" name="CustomShape 23"/>
          <p:cNvSpPr/>
          <p:nvPr/>
        </p:nvSpPr>
        <p:spPr>
          <a:xfrm>
            <a:off x="5213160" y="1716120"/>
            <a:ext cx="42948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6" name="Picture 11" descr=""/>
          <p:cNvPicPr/>
          <p:nvPr/>
        </p:nvPicPr>
        <p:blipFill>
          <a:blip r:embed="rId9"/>
          <a:stretch/>
        </p:blipFill>
        <p:spPr>
          <a:xfrm>
            <a:off x="5213160" y="1785960"/>
            <a:ext cx="429480" cy="415080"/>
          </a:xfrm>
          <a:prstGeom prst="rect">
            <a:avLst/>
          </a:prstGeom>
          <a:ln>
            <a:noFill/>
          </a:ln>
        </p:spPr>
      </p:pic>
      <p:sp>
        <p:nvSpPr>
          <p:cNvPr id="787" name="CustomShape 24"/>
          <p:cNvSpPr/>
          <p:nvPr/>
        </p:nvSpPr>
        <p:spPr>
          <a:xfrm>
            <a:off x="5140440" y="24771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95%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8" name="CustomShape 25"/>
          <p:cNvSpPr/>
          <p:nvPr/>
        </p:nvSpPr>
        <p:spPr>
          <a:xfrm>
            <a:off x="51404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9" name="CustomShape 26"/>
          <p:cNvSpPr/>
          <p:nvPr/>
        </p:nvSpPr>
        <p:spPr>
          <a:xfrm>
            <a:off x="5776560" y="1712880"/>
            <a:ext cx="62820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0" name="Picture 17" descr=""/>
          <p:cNvPicPr/>
          <p:nvPr/>
        </p:nvPicPr>
        <p:blipFill>
          <a:blip r:embed="rId10"/>
          <a:stretch/>
        </p:blipFill>
        <p:spPr>
          <a:xfrm>
            <a:off x="5820120" y="1712880"/>
            <a:ext cx="543240" cy="561240"/>
          </a:xfrm>
          <a:prstGeom prst="rect">
            <a:avLst/>
          </a:prstGeom>
          <a:ln>
            <a:noFill/>
          </a:ln>
        </p:spPr>
      </p:pic>
      <p:sp>
        <p:nvSpPr>
          <p:cNvPr id="791" name="CustomShape 27"/>
          <p:cNvSpPr/>
          <p:nvPr/>
        </p:nvSpPr>
        <p:spPr>
          <a:xfrm>
            <a:off x="5802840" y="31413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2" name="CustomShape 28"/>
          <p:cNvSpPr/>
          <p:nvPr/>
        </p:nvSpPr>
        <p:spPr>
          <a:xfrm>
            <a:off x="5860440" y="4470480"/>
            <a:ext cx="460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CustomShape 29"/>
          <p:cNvSpPr/>
          <p:nvPr/>
        </p:nvSpPr>
        <p:spPr>
          <a:xfrm>
            <a:off x="6472440" y="1712880"/>
            <a:ext cx="561240" cy="561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4" name="Picture 9" descr=""/>
          <p:cNvPicPr/>
          <p:nvPr/>
        </p:nvPicPr>
        <p:blipFill>
          <a:blip r:embed="rId11"/>
          <a:stretch/>
        </p:blipFill>
        <p:spPr>
          <a:xfrm>
            <a:off x="6472440" y="1712880"/>
            <a:ext cx="561240" cy="561240"/>
          </a:xfrm>
          <a:prstGeom prst="rect">
            <a:avLst/>
          </a:prstGeom>
          <a:ln>
            <a:noFill/>
          </a:ln>
        </p:spPr>
      </p:pic>
      <p:sp>
        <p:nvSpPr>
          <p:cNvPr id="795" name="CustomShape 30"/>
          <p:cNvSpPr/>
          <p:nvPr/>
        </p:nvSpPr>
        <p:spPr>
          <a:xfrm>
            <a:off x="6465240" y="380556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6" name="CustomShape 31"/>
          <p:cNvSpPr/>
          <p:nvPr/>
        </p:nvSpPr>
        <p:spPr>
          <a:xfrm>
            <a:off x="6465240" y="4470480"/>
            <a:ext cx="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65%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Line 32"/>
          <p:cNvSpPr/>
          <p:nvPr/>
        </p:nvSpPr>
        <p:spPr>
          <a:xfrm>
            <a:off x="7182360" y="650160"/>
            <a:ext cx="360" cy="4399200"/>
          </a:xfrm>
          <a:prstGeom prst="line">
            <a:avLst/>
          </a:prstGeom>
          <a:ln w="475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Line 33"/>
          <p:cNvSpPr/>
          <p:nvPr/>
        </p:nvSpPr>
        <p:spPr>
          <a:xfrm>
            <a:off x="1131120" y="299340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Line 34"/>
          <p:cNvSpPr/>
          <p:nvPr/>
        </p:nvSpPr>
        <p:spPr>
          <a:xfrm>
            <a:off x="1174320" y="366516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Line 35"/>
          <p:cNvSpPr/>
          <p:nvPr/>
        </p:nvSpPr>
        <p:spPr>
          <a:xfrm>
            <a:off x="1174320" y="4331160"/>
            <a:ext cx="5913720" cy="36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36"/>
          <p:cNvSpPr/>
          <p:nvPr/>
        </p:nvSpPr>
        <p:spPr>
          <a:xfrm>
            <a:off x="100800" y="740520"/>
            <a:ext cx="2418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2" name="CustomShape 37"/>
          <p:cNvSpPr/>
          <p:nvPr/>
        </p:nvSpPr>
        <p:spPr>
          <a:xfrm>
            <a:off x="533520" y="2311200"/>
            <a:ext cx="776520" cy="73368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38"/>
          <p:cNvSpPr/>
          <p:nvPr/>
        </p:nvSpPr>
        <p:spPr>
          <a:xfrm>
            <a:off x="396000" y="3592440"/>
            <a:ext cx="841680" cy="79524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4" name="Picture 2" descr=""/>
          <p:cNvPicPr/>
          <p:nvPr/>
        </p:nvPicPr>
        <p:blipFill>
          <a:blip r:embed="rId12"/>
          <a:stretch/>
        </p:blipFill>
        <p:spPr>
          <a:xfrm>
            <a:off x="1317240" y="381384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805" name="Picture 2" descr=""/>
          <p:cNvPicPr/>
          <p:nvPr/>
        </p:nvPicPr>
        <p:blipFill>
          <a:blip r:embed="rId13"/>
          <a:stretch/>
        </p:blipFill>
        <p:spPr>
          <a:xfrm>
            <a:off x="1317240" y="2484720"/>
            <a:ext cx="338400" cy="352800"/>
          </a:xfrm>
          <a:prstGeom prst="rect">
            <a:avLst/>
          </a:prstGeom>
          <a:ln>
            <a:noFill/>
          </a:ln>
        </p:spPr>
      </p:pic>
      <p:pic>
        <p:nvPicPr>
          <p:cNvPr id="806" name="Picture 2" descr=""/>
          <p:cNvPicPr/>
          <p:nvPr/>
        </p:nvPicPr>
        <p:blipFill>
          <a:blip r:embed="rId14"/>
          <a:stretch/>
        </p:blipFill>
        <p:spPr>
          <a:xfrm>
            <a:off x="1841760" y="3813840"/>
            <a:ext cx="338400" cy="352800"/>
          </a:xfrm>
          <a:prstGeom prst="rect">
            <a:avLst/>
          </a:prstGeom>
          <a:ln>
            <a:noFill/>
          </a:ln>
        </p:spPr>
      </p:pic>
      <p:sp>
        <p:nvSpPr>
          <p:cNvPr id="807" name="CustomShape 39"/>
          <p:cNvSpPr/>
          <p:nvPr/>
        </p:nvSpPr>
        <p:spPr>
          <a:xfrm>
            <a:off x="7981200" y="276084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8" name="CustomShape 40"/>
          <p:cNvSpPr/>
          <p:nvPr/>
        </p:nvSpPr>
        <p:spPr>
          <a:xfrm>
            <a:off x="7377120" y="27414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9" name="Picture 10" descr=""/>
          <p:cNvPicPr/>
          <p:nvPr/>
        </p:nvPicPr>
        <p:blipFill>
          <a:blip r:embed="rId15"/>
          <a:srcRect l="0" t="17941" r="65488" b="16659"/>
          <a:stretch/>
        </p:blipFill>
        <p:spPr>
          <a:xfrm>
            <a:off x="7377120" y="2761200"/>
            <a:ext cx="562320" cy="533160"/>
          </a:xfrm>
          <a:prstGeom prst="rect">
            <a:avLst/>
          </a:prstGeom>
          <a:ln>
            <a:noFill/>
          </a:ln>
        </p:spPr>
      </p:pic>
      <p:sp>
        <p:nvSpPr>
          <p:cNvPr id="810" name="CustomShape 41"/>
          <p:cNvSpPr/>
          <p:nvPr/>
        </p:nvSpPr>
        <p:spPr>
          <a:xfrm>
            <a:off x="7989120" y="20736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42"/>
          <p:cNvSpPr/>
          <p:nvPr/>
        </p:nvSpPr>
        <p:spPr>
          <a:xfrm>
            <a:off x="7377120" y="20538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2" name="Picture 8" descr=""/>
          <p:cNvPicPr/>
          <p:nvPr/>
        </p:nvPicPr>
        <p:blipFill>
          <a:blip r:embed="rId16"/>
          <a:stretch/>
        </p:blipFill>
        <p:spPr>
          <a:xfrm>
            <a:off x="7406640" y="2083320"/>
            <a:ext cx="503280" cy="503280"/>
          </a:xfrm>
          <a:prstGeom prst="rect">
            <a:avLst/>
          </a:prstGeom>
          <a:ln>
            <a:noFill/>
          </a:ln>
        </p:spPr>
      </p:pic>
      <p:sp>
        <p:nvSpPr>
          <p:cNvPr id="813" name="CustomShape 43"/>
          <p:cNvSpPr/>
          <p:nvPr/>
        </p:nvSpPr>
        <p:spPr>
          <a:xfrm>
            <a:off x="7978320" y="1386000"/>
            <a:ext cx="361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CustomShape 44"/>
          <p:cNvSpPr/>
          <p:nvPr/>
        </p:nvSpPr>
        <p:spPr>
          <a:xfrm>
            <a:off x="7377120" y="13662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5" name="Picture 4" descr=""/>
          <p:cNvPicPr/>
          <p:nvPr/>
        </p:nvPicPr>
        <p:blipFill>
          <a:blip r:embed="rId17"/>
          <a:stretch/>
        </p:blipFill>
        <p:spPr>
          <a:xfrm>
            <a:off x="7377120" y="1366200"/>
            <a:ext cx="561960" cy="561960"/>
          </a:xfrm>
          <a:prstGeom prst="rect">
            <a:avLst/>
          </a:prstGeom>
          <a:ln>
            <a:noFill/>
          </a:ln>
        </p:spPr>
      </p:pic>
      <p:sp>
        <p:nvSpPr>
          <p:cNvPr id="816" name="CustomShape 45"/>
          <p:cNvSpPr/>
          <p:nvPr/>
        </p:nvSpPr>
        <p:spPr>
          <a:xfrm>
            <a:off x="7377120" y="3429000"/>
            <a:ext cx="562320" cy="562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46"/>
          <p:cNvSpPr/>
          <p:nvPr/>
        </p:nvSpPr>
        <p:spPr>
          <a:xfrm>
            <a:off x="7394760" y="3486600"/>
            <a:ext cx="526680" cy="44712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47"/>
          <p:cNvSpPr/>
          <p:nvPr/>
        </p:nvSpPr>
        <p:spPr>
          <a:xfrm>
            <a:off x="7979760" y="3465000"/>
            <a:ext cx="54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CustomShape 48"/>
          <p:cNvSpPr/>
          <p:nvPr/>
        </p:nvSpPr>
        <p:spPr>
          <a:xfrm>
            <a:off x="449280" y="4277520"/>
            <a:ext cx="841680" cy="795240"/>
          </a:xfrm>
          <a:prstGeom prst="ellipse">
            <a:avLst/>
          </a:prstGeom>
          <a:noFill/>
          <a:ln w="5724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0" name="CustomShape 49"/>
          <p:cNvSpPr/>
          <p:nvPr/>
        </p:nvSpPr>
        <p:spPr>
          <a:xfrm>
            <a:off x="7184160" y="4262400"/>
            <a:ext cx="1203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Budget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50"/>
          <p:cNvSpPr/>
          <p:nvPr/>
        </p:nvSpPr>
        <p:spPr>
          <a:xfrm>
            <a:off x="8305200" y="4262400"/>
            <a:ext cx="720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$$$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extShape 1"/>
          <p:cNvSpPr txBox="1"/>
          <p:nvPr/>
        </p:nvSpPr>
        <p:spPr>
          <a:xfrm>
            <a:off x="63360" y="138240"/>
            <a:ext cx="4797000" cy="1164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Zealand </a:t>
            </a: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case study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3" name="TextShape 2"/>
          <p:cNvSpPr txBox="1"/>
          <p:nvPr/>
        </p:nvSpPr>
        <p:spPr>
          <a:xfrm>
            <a:off x="182880" y="1593000"/>
            <a:ext cx="4614120" cy="3595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Projects for 62 imperilled bird species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1,218 different actions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Many actions shared between projects for different species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4" name="CustomShape 3"/>
          <p:cNvSpPr/>
          <p:nvPr/>
        </p:nvSpPr>
        <p:spPr>
          <a:xfrm>
            <a:off x="546516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5" name="Picture 4" descr=""/>
          <p:cNvPicPr/>
          <p:nvPr/>
        </p:nvPicPr>
        <p:blipFill>
          <a:blip r:embed="rId1"/>
          <a:stretch/>
        </p:blipFill>
        <p:spPr>
          <a:xfrm>
            <a:off x="4740840" y="138240"/>
            <a:ext cx="4377600" cy="443196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Content Placeholder 3" descr=""/>
          <p:cNvPicPr/>
          <p:nvPr/>
        </p:nvPicPr>
        <p:blipFill>
          <a:blip r:embed="rId1"/>
          <a:stretch/>
        </p:blipFill>
        <p:spPr>
          <a:xfrm>
            <a:off x="4230000" y="279360"/>
            <a:ext cx="4736880" cy="4736880"/>
          </a:xfrm>
          <a:prstGeom prst="rect">
            <a:avLst/>
          </a:prstGeom>
          <a:ln>
            <a:noFill/>
          </a:ln>
        </p:spPr>
      </p:pic>
      <p:sp>
        <p:nvSpPr>
          <p:cNvPr id="827" name="CustomShape 1"/>
          <p:cNvSpPr/>
          <p:nvPr/>
        </p:nvSpPr>
        <p:spPr>
          <a:xfrm>
            <a:off x="29520" y="4774320"/>
            <a:ext cx="365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 Methods Ecol Evol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156600" y="279360"/>
            <a:ext cx="407196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Exact algorithms always best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Ranking and heuristic algorithms sometimes produced optimal plans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Randomly funding projects sometimes produced better plans than ranking and heuristic algorithms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oppr R package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6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7" name="Line 5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Line 6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0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6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7" name="Picture 159" descr=""/>
          <p:cNvPicPr/>
          <p:nvPr/>
        </p:nvPicPr>
        <p:blipFill>
          <a:blip r:embed="rId1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848" name="Picture 160" descr=""/>
          <p:cNvPicPr/>
          <p:nvPr/>
        </p:nvPicPr>
        <p:blipFill>
          <a:blip r:embed="rId2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849" name="Picture 161" descr=""/>
          <p:cNvPicPr/>
          <p:nvPr/>
        </p:nvPicPr>
        <p:blipFill>
          <a:blip r:embed="rId3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850" name="Picture 162" descr=""/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851" name="Picture 163" descr=""/>
          <p:cNvPicPr/>
          <p:nvPr/>
        </p:nvPicPr>
        <p:blipFill>
          <a:blip r:embed="rId5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852" name="Picture 164" descr=""/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853" name="Picture 165" descr=""/>
          <p:cNvPicPr/>
          <p:nvPr/>
        </p:nvPicPr>
        <p:blipFill>
          <a:blip r:embed="rId7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854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6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CustomShape 18"/>
          <p:cNvSpPr/>
          <p:nvPr/>
        </p:nvSpPr>
        <p:spPr>
          <a:xfrm>
            <a:off x="2522880" y="720360"/>
            <a:ext cx="907920" cy="7034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8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20"/>
          <p:cNvSpPr/>
          <p:nvPr/>
        </p:nvSpPr>
        <p:spPr>
          <a:xfrm rot="10800000">
            <a:off x="3696120" y="1832040"/>
            <a:ext cx="1094760" cy="1110960"/>
          </a:xfrm>
          <a:custGeom>
            <a:avLst/>
            <a:gdLst/>
            <a:ah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9" name="CustomShape 30"/>
          <p:cNvSpPr/>
          <p:nvPr/>
        </p:nvSpPr>
        <p:spPr>
          <a:xfrm flipH="1" flipV="1" rot="5400000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31"/>
          <p:cNvSpPr/>
          <p:nvPr/>
        </p:nvSpPr>
        <p:spPr>
          <a:xfrm flipV="1" rot="16200000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7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6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7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8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9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0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8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1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2" name="Picture 159" descr=""/>
          <p:cNvPicPr/>
          <p:nvPr/>
        </p:nvPicPr>
        <p:blipFill>
          <a:blip r:embed="rId1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3" name="Picture 160" descr=""/>
          <p:cNvPicPr/>
          <p:nvPr/>
        </p:nvPicPr>
        <p:blipFill>
          <a:blip r:embed="rId2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14" name="Picture 161" descr=""/>
          <p:cNvPicPr/>
          <p:nvPr/>
        </p:nvPicPr>
        <p:blipFill>
          <a:blip r:embed="rId3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5" name="Picture 162" descr=""/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6" name="Picture 163" descr=""/>
          <p:cNvPicPr/>
          <p:nvPr/>
        </p:nvPicPr>
        <p:blipFill>
          <a:blip r:embed="rId5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17" name="Picture 164" descr=""/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18" name="Picture 165" descr=""/>
          <p:cNvPicPr/>
          <p:nvPr/>
        </p:nvPicPr>
        <p:blipFill>
          <a:blip r:embed="rId7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19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7"/>
          <p:cNvSpPr/>
          <p:nvPr/>
        </p:nvSpPr>
        <p:spPr>
          <a:xfrm>
            <a:off x="2522880" y="720360"/>
            <a:ext cx="907920" cy="7034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8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9"/>
          <p:cNvSpPr/>
          <p:nvPr/>
        </p:nvSpPr>
        <p:spPr>
          <a:xfrm rot="10800000">
            <a:off x="3696120" y="1832040"/>
            <a:ext cx="1094760" cy="1110960"/>
          </a:xfrm>
          <a:custGeom>
            <a:avLst/>
            <a:gdLst/>
            <a:ah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CustomShape 19"/>
          <p:cNvSpPr/>
          <p:nvPr/>
        </p:nvSpPr>
        <p:spPr>
          <a:xfrm flipH="1" flipV="1" rot="5400000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20"/>
          <p:cNvSpPr/>
          <p:nvPr/>
        </p:nvSpPr>
        <p:spPr>
          <a:xfrm flipV="1" rot="16200000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5"/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2" name="Picture 129" descr=""/>
          <p:cNvPicPr/>
          <p:nvPr/>
        </p:nvPicPr>
        <p:blipFill>
          <a:blip r:embed="rId8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3" name="Picture 132" descr=""/>
          <p:cNvPicPr/>
          <p:nvPr/>
        </p:nvPicPr>
        <p:blipFill>
          <a:blip r:embed="rId9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44" name="Picture 133" descr=""/>
          <p:cNvPicPr/>
          <p:nvPr/>
        </p:nvPicPr>
        <p:blipFill>
          <a:blip r:embed="rId10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45" name="Line 27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Line 28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29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CustomShape 30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Line 31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Line 32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33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2" name="CustomShape 34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35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36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7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38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9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40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41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CustomShape 42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43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44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45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46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47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48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49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50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51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52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53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54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55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56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57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58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59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60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CustomShape 61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62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63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CustomShape 64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65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66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67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68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69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70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71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72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7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74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75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Line 76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Picture 2" descr=""/>
          <p:cNvPicPr/>
          <p:nvPr/>
        </p:nvPicPr>
        <p:blipFill>
          <a:blip r:embed="rId1"/>
          <a:stretch/>
        </p:blipFill>
        <p:spPr>
          <a:xfrm>
            <a:off x="395280" y="1556280"/>
            <a:ext cx="2758320" cy="2204640"/>
          </a:xfrm>
          <a:prstGeom prst="rect">
            <a:avLst/>
          </a:prstGeom>
          <a:ln>
            <a:noFill/>
          </a:ln>
        </p:spPr>
      </p:pic>
      <p:pic>
        <p:nvPicPr>
          <p:cNvPr id="996" name="Picture 4" descr=""/>
          <p:cNvPicPr/>
          <p:nvPr/>
        </p:nvPicPr>
        <p:blipFill>
          <a:blip r:embed="rId2"/>
          <a:stretch/>
        </p:blipFill>
        <p:spPr>
          <a:xfrm>
            <a:off x="3240720" y="1541880"/>
            <a:ext cx="2794680" cy="2233800"/>
          </a:xfrm>
          <a:prstGeom prst="rect">
            <a:avLst/>
          </a:prstGeom>
          <a:ln>
            <a:noFill/>
          </a:ln>
        </p:spPr>
      </p:pic>
      <p:pic>
        <p:nvPicPr>
          <p:cNvPr id="997" name="Picture 5" descr=""/>
          <p:cNvPicPr/>
          <p:nvPr/>
        </p:nvPicPr>
        <p:blipFill>
          <a:blip r:embed="rId3"/>
          <a:stretch/>
        </p:blipFill>
        <p:spPr>
          <a:xfrm>
            <a:off x="6122520" y="1556280"/>
            <a:ext cx="2750400" cy="2198160"/>
          </a:xfrm>
          <a:prstGeom prst="rect">
            <a:avLst/>
          </a:prstGeom>
          <a:ln>
            <a:noFill/>
          </a:ln>
        </p:spPr>
      </p:pic>
      <p:sp>
        <p:nvSpPr>
          <p:cNvPr id="998" name="TextShape 1"/>
          <p:cNvSpPr txBox="1"/>
          <p:nvPr/>
        </p:nvSpPr>
        <p:spPr>
          <a:xfrm>
            <a:off x="694800" y="6624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 planning for adaptive and neutral evolutionary processes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9" name="CustomShape 2"/>
          <p:cNvSpPr/>
          <p:nvPr/>
        </p:nvSpPr>
        <p:spPr>
          <a:xfrm>
            <a:off x="6669000" y="1060560"/>
            <a:ext cx="1967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Rana iberica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0" name="Picture 2" descr=""/>
          <p:cNvPicPr/>
          <p:nvPr/>
        </p:nvPicPr>
        <p:blipFill>
          <a:blip r:embed="rId4"/>
          <a:srcRect l="21861" t="21382" r="7323" b="9545"/>
          <a:stretch/>
        </p:blipFill>
        <p:spPr>
          <a:xfrm>
            <a:off x="6834240" y="3521520"/>
            <a:ext cx="1904400" cy="1461600"/>
          </a:xfrm>
          <a:prstGeom prst="rect">
            <a:avLst/>
          </a:prstGeom>
          <a:ln w="63360">
            <a:solidFill>
              <a:schemeClr val="tx1"/>
            </a:solidFill>
            <a:round/>
          </a:ln>
          <a:effectLst>
            <a:outerShdw blurRad="381000" dir="5400000" dist="29210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1" name="Picture 4" descr=""/>
          <p:cNvPicPr/>
          <p:nvPr/>
        </p:nvPicPr>
        <p:blipFill>
          <a:blip r:embed="rId5"/>
          <a:stretch/>
        </p:blipFill>
        <p:spPr>
          <a:xfrm>
            <a:off x="7914240" y="2996280"/>
            <a:ext cx="869760" cy="869760"/>
          </a:xfrm>
          <a:prstGeom prst="rect">
            <a:avLst/>
          </a:prstGeom>
          <a:ln>
            <a:noFill/>
          </a:ln>
        </p:spPr>
      </p:pic>
      <p:pic>
        <p:nvPicPr>
          <p:cNvPr id="1002" name="Picture 8" descr=""/>
          <p:cNvPicPr/>
          <p:nvPr/>
        </p:nvPicPr>
        <p:blipFill>
          <a:blip r:embed="rId6"/>
          <a:srcRect l="19772" t="23368" r="0" b="7008"/>
          <a:stretch/>
        </p:blipFill>
        <p:spPr>
          <a:xfrm>
            <a:off x="3954960" y="3582360"/>
            <a:ext cx="1815120" cy="1340640"/>
          </a:xfrm>
          <a:prstGeom prst="rect">
            <a:avLst/>
          </a:prstGeom>
          <a:ln w="63360">
            <a:solidFill>
              <a:schemeClr val="tx1"/>
            </a:solidFill>
            <a:round/>
          </a:ln>
          <a:effectLst>
            <a:outerShdw blurRad="381000" dir="5400000" dist="29210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03" name="CustomShape 3"/>
          <p:cNvSpPr/>
          <p:nvPr/>
        </p:nvSpPr>
        <p:spPr>
          <a:xfrm>
            <a:off x="3178080" y="1060560"/>
            <a:ext cx="2881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Pelobates cultripes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4" name="CustomShape 4"/>
          <p:cNvSpPr/>
          <p:nvPr/>
        </p:nvSpPr>
        <p:spPr>
          <a:xfrm>
            <a:off x="844200" y="1060560"/>
            <a:ext cx="19015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 molleri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5" name="Picture 2" descr=""/>
          <p:cNvPicPr/>
          <p:nvPr/>
        </p:nvPicPr>
        <p:blipFill>
          <a:blip r:embed="rId7"/>
          <a:stretch/>
        </p:blipFill>
        <p:spPr>
          <a:xfrm>
            <a:off x="986400" y="3520080"/>
            <a:ext cx="2187720" cy="1464480"/>
          </a:xfrm>
          <a:prstGeom prst="rect">
            <a:avLst/>
          </a:prstGeom>
          <a:ln w="63360">
            <a:solidFill>
              <a:schemeClr val="tx1"/>
            </a:solidFill>
            <a:round/>
          </a:ln>
          <a:effectLst>
            <a:outerShdw blurRad="381000" dir="5400000" dist="29210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6" name="Picture 4" descr=""/>
          <p:cNvPicPr/>
          <p:nvPr/>
        </p:nvPicPr>
        <p:blipFill>
          <a:blip r:embed="rId8"/>
          <a:stretch/>
        </p:blipFill>
        <p:spPr>
          <a:xfrm>
            <a:off x="5068440" y="3261240"/>
            <a:ext cx="869760" cy="86976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Content Placeholder 3" descr=""/>
          <p:cNvPicPr/>
          <p:nvPr/>
        </p:nvPicPr>
        <p:blipFill>
          <a:blip r:embed="rId1"/>
          <a:stretch/>
        </p:blipFill>
        <p:spPr>
          <a:xfrm>
            <a:off x="201960" y="1716840"/>
            <a:ext cx="1947600" cy="1556640"/>
          </a:xfrm>
          <a:prstGeom prst="rect">
            <a:avLst/>
          </a:prstGeom>
          <a:ln>
            <a:noFill/>
          </a:ln>
        </p:spPr>
      </p:pic>
      <p:pic>
        <p:nvPicPr>
          <p:cNvPr id="1008" name="Picture 4" descr=""/>
          <p:cNvPicPr/>
          <p:nvPr/>
        </p:nvPicPr>
        <p:blipFill>
          <a:blip r:embed="rId2"/>
          <a:stretch/>
        </p:blipFill>
        <p:spPr>
          <a:xfrm>
            <a:off x="192600" y="3454920"/>
            <a:ext cx="1966680" cy="1571760"/>
          </a:xfrm>
          <a:prstGeom prst="rect">
            <a:avLst/>
          </a:prstGeom>
          <a:ln>
            <a:noFill/>
          </a:ln>
        </p:spPr>
      </p:pic>
      <p:pic>
        <p:nvPicPr>
          <p:cNvPr id="1009" name="Picture 5" descr=""/>
          <p:cNvPicPr/>
          <p:nvPr/>
        </p:nvPicPr>
        <p:blipFill>
          <a:blip r:embed="rId3"/>
          <a:stretch/>
        </p:blipFill>
        <p:spPr>
          <a:xfrm>
            <a:off x="2474640" y="171504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0" name="Picture 6" descr=""/>
          <p:cNvPicPr/>
          <p:nvPr/>
        </p:nvPicPr>
        <p:blipFill>
          <a:blip r:embed="rId4"/>
          <a:stretch/>
        </p:blipFill>
        <p:spPr>
          <a:xfrm>
            <a:off x="2474640" y="3461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1" name="CustomShape 1"/>
          <p:cNvSpPr/>
          <p:nvPr/>
        </p:nvSpPr>
        <p:spPr>
          <a:xfrm>
            <a:off x="447480" y="790920"/>
            <a:ext cx="14565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2865600" y="790920"/>
            <a:ext cx="127224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refugia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3" name="Picture 10" descr=""/>
          <p:cNvPicPr/>
          <p:nvPr/>
        </p:nvPicPr>
        <p:blipFill>
          <a:blip r:embed="rId5"/>
          <a:stretch/>
        </p:blipFill>
        <p:spPr>
          <a:xfrm>
            <a:off x="4793760" y="1715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4" name="Picture 11" descr=""/>
          <p:cNvPicPr/>
          <p:nvPr/>
        </p:nvPicPr>
        <p:blipFill>
          <a:blip r:embed="rId6"/>
          <a:stretch/>
        </p:blipFill>
        <p:spPr>
          <a:xfrm>
            <a:off x="4793760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5" name="Picture 13" descr=""/>
          <p:cNvPicPr/>
          <p:nvPr/>
        </p:nvPicPr>
        <p:blipFill>
          <a:blip r:embed="rId7"/>
          <a:stretch/>
        </p:blipFill>
        <p:spPr>
          <a:xfrm>
            <a:off x="6988320" y="3461760"/>
            <a:ext cx="1949760" cy="1558440"/>
          </a:xfrm>
          <a:prstGeom prst="rect">
            <a:avLst/>
          </a:prstGeom>
          <a:ln>
            <a:noFill/>
          </a:ln>
        </p:spPr>
      </p:pic>
      <p:pic>
        <p:nvPicPr>
          <p:cNvPr id="1016" name="Picture 14" descr=""/>
          <p:cNvPicPr/>
          <p:nvPr/>
        </p:nvPicPr>
        <p:blipFill>
          <a:blip r:embed="rId8"/>
          <a:stretch/>
        </p:blipFill>
        <p:spPr>
          <a:xfrm>
            <a:off x="6988320" y="1715760"/>
            <a:ext cx="1949760" cy="1558440"/>
          </a:xfrm>
          <a:prstGeom prst="rect">
            <a:avLst/>
          </a:prstGeom>
          <a:ln>
            <a:noFill/>
          </a:ln>
        </p:spPr>
      </p:pic>
      <p:sp>
        <p:nvSpPr>
          <p:cNvPr id="1017" name="CustomShape 3"/>
          <p:cNvSpPr/>
          <p:nvPr/>
        </p:nvSpPr>
        <p:spPr>
          <a:xfrm>
            <a:off x="4632480" y="790920"/>
            <a:ext cx="22719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Individual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heterozygosity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8" name="CustomShape 4"/>
          <p:cNvSpPr/>
          <p:nvPr/>
        </p:nvSpPr>
        <p:spPr>
          <a:xfrm>
            <a:off x="7323480" y="790920"/>
            <a:ext cx="12798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9" name="CustomShape 5"/>
          <p:cNvSpPr/>
          <p:nvPr/>
        </p:nvSpPr>
        <p:spPr>
          <a:xfrm>
            <a:off x="1000080" y="-41400"/>
            <a:ext cx="2948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Adaptive processes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0" name="CustomShape 6"/>
          <p:cNvSpPr/>
          <p:nvPr/>
        </p:nvSpPr>
        <p:spPr>
          <a:xfrm>
            <a:off x="5638680" y="-21960"/>
            <a:ext cx="2750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Neutral processes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1" name="CustomShape 7"/>
          <p:cNvSpPr/>
          <p:nvPr/>
        </p:nvSpPr>
        <p:spPr>
          <a:xfrm>
            <a:off x="877320" y="482040"/>
            <a:ext cx="596880" cy="29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8"/>
          <p:cNvSpPr/>
          <p:nvPr/>
        </p:nvSpPr>
        <p:spPr>
          <a:xfrm>
            <a:off x="3203280" y="482040"/>
            <a:ext cx="596880" cy="29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9"/>
          <p:cNvSpPr/>
          <p:nvPr/>
        </p:nvSpPr>
        <p:spPr>
          <a:xfrm>
            <a:off x="5646600" y="482040"/>
            <a:ext cx="596880" cy="29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4" name="CustomShape 10"/>
          <p:cNvSpPr/>
          <p:nvPr/>
        </p:nvSpPr>
        <p:spPr>
          <a:xfrm>
            <a:off x="7725240" y="482040"/>
            <a:ext cx="596880" cy="29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5" name="CustomShape 11"/>
          <p:cNvSpPr/>
          <p:nvPr/>
        </p:nvSpPr>
        <p:spPr>
          <a:xfrm>
            <a:off x="4263480" y="104760"/>
            <a:ext cx="921600" cy="700200"/>
          </a:xfrm>
          <a:prstGeom prst="rect">
            <a:avLst/>
          </a:prstGeom>
          <a:solidFill>
            <a:schemeClr val="bg1"/>
          </a:solidFill>
          <a:ln w="316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Hyla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molleri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528480" y="-8136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Prioritizations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7" name="CustomShape 2"/>
          <p:cNvSpPr/>
          <p:nvPr/>
        </p:nvSpPr>
        <p:spPr>
          <a:xfrm>
            <a:off x="450720" y="4023000"/>
            <a:ext cx="37461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 with evolutionary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attributes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8" name="CustomShape 3"/>
          <p:cNvSpPr/>
          <p:nvPr/>
        </p:nvSpPr>
        <p:spPr>
          <a:xfrm>
            <a:off x="5729760" y="432900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4"/>
          <p:cNvSpPr/>
          <p:nvPr/>
        </p:nvSpPr>
        <p:spPr>
          <a:xfrm>
            <a:off x="5392440" y="4067280"/>
            <a:ext cx="28548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0" name="Picture 5" descr=""/>
          <p:cNvPicPr/>
          <p:nvPr/>
        </p:nvPicPr>
        <p:blipFill>
          <a:blip r:embed="rId1"/>
          <a:stretch/>
        </p:blipFill>
        <p:spPr>
          <a:xfrm>
            <a:off x="47059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1" name="CustomShape 5"/>
          <p:cNvSpPr/>
          <p:nvPr/>
        </p:nvSpPr>
        <p:spPr>
          <a:xfrm>
            <a:off x="689112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6"/>
          <p:cNvSpPr/>
          <p:nvPr/>
        </p:nvSpPr>
        <p:spPr>
          <a:xfrm>
            <a:off x="47059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CustomShape 7"/>
          <p:cNvSpPr/>
          <p:nvPr/>
        </p:nvSpPr>
        <p:spPr>
          <a:xfrm>
            <a:off x="496872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4" name="Picture 13" descr=""/>
          <p:cNvPicPr/>
          <p:nvPr/>
        </p:nvPicPr>
        <p:blipFill>
          <a:blip r:embed="rId2"/>
          <a:stretch/>
        </p:blipFill>
        <p:spPr>
          <a:xfrm>
            <a:off x="209520" y="656640"/>
            <a:ext cx="4228200" cy="3387240"/>
          </a:xfrm>
          <a:prstGeom prst="rect">
            <a:avLst/>
          </a:prstGeom>
          <a:ln>
            <a:noFill/>
          </a:ln>
        </p:spPr>
      </p:pic>
      <p:sp>
        <p:nvSpPr>
          <p:cNvPr id="1035" name="CustomShape 8"/>
          <p:cNvSpPr/>
          <p:nvPr/>
        </p:nvSpPr>
        <p:spPr>
          <a:xfrm>
            <a:off x="2395080" y="9968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9"/>
          <p:cNvSpPr/>
          <p:nvPr/>
        </p:nvSpPr>
        <p:spPr>
          <a:xfrm>
            <a:off x="209520" y="237528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10"/>
          <p:cNvSpPr/>
          <p:nvPr/>
        </p:nvSpPr>
        <p:spPr>
          <a:xfrm>
            <a:off x="472680" y="721440"/>
            <a:ext cx="1320480" cy="110160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11"/>
          <p:cNvSpPr/>
          <p:nvPr/>
        </p:nvSpPr>
        <p:spPr>
          <a:xfrm>
            <a:off x="5207040" y="4489920"/>
            <a:ext cx="3225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costs 9% less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more data isn’t always better…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1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2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3" name="Picture 159" descr=""/>
          <p:cNvPicPr/>
          <p:nvPr/>
        </p:nvPicPr>
        <p:blipFill>
          <a:blip r:embed="rId1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44" name="Picture 160" descr=""/>
          <p:cNvPicPr/>
          <p:nvPr/>
        </p:nvPicPr>
        <p:blipFill>
          <a:blip r:embed="rId2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045" name="Picture 161" descr=""/>
          <p:cNvPicPr/>
          <p:nvPr/>
        </p:nvPicPr>
        <p:blipFill>
          <a:blip r:embed="rId3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46" name="Picture 162" descr=""/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47" name="Picture 163" descr=""/>
          <p:cNvPicPr/>
          <p:nvPr/>
        </p:nvPicPr>
        <p:blipFill>
          <a:blip r:embed="rId5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048" name="Picture 164" descr=""/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049" name="Picture 165" descr=""/>
          <p:cNvPicPr/>
          <p:nvPr/>
        </p:nvPicPr>
        <p:blipFill>
          <a:blip r:embed="rId7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050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2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3" name="CustomShape 7"/>
          <p:cNvSpPr/>
          <p:nvPr/>
        </p:nvSpPr>
        <p:spPr>
          <a:xfrm>
            <a:off x="2522880" y="720360"/>
            <a:ext cx="907920" cy="7034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8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9"/>
          <p:cNvSpPr/>
          <p:nvPr/>
        </p:nvSpPr>
        <p:spPr>
          <a:xfrm rot="10800000">
            <a:off x="3696120" y="1832040"/>
            <a:ext cx="1094760" cy="1110960"/>
          </a:xfrm>
          <a:custGeom>
            <a:avLst/>
            <a:gdLst/>
            <a:ah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10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7" name="CustomShape 11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8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9" name="CustomShape 13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14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CustomShape 15"/>
          <p:cNvSpPr/>
          <p:nvPr/>
        </p:nvSpPr>
        <p:spPr>
          <a:xfrm flipH="1" flipV="1" rot="5400000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16"/>
          <p:cNvSpPr/>
          <p:nvPr/>
        </p:nvSpPr>
        <p:spPr>
          <a:xfrm flipV="1" rot="16200000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CustomShape 1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4" name="CustomShape 1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5" name="CustomShape 19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6" name="CustomShape 2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7" name="Line 2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Line 2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2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0" name="CustomShape 2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1" name="Line 25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2" name="Line 26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CustomShape 2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4" name="CustomShape 2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2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3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CustomShape 3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CustomShape 32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33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34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35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36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37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4" name="CustomShape 38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39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6" name="CustomShape 40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7" name="CustomShape 41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42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43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44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1" name="CustomShape 45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CustomShape 46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47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48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49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50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51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52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53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54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1" name="CustomShape 55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2" name="CustomShape 56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CustomShape 57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CustomShape 58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59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CustomShape 60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61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8" name="CustomShape 62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CustomShape 63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64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65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66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67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68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5" name="Line 69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8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9" name="Picture 159" descr=""/>
          <p:cNvPicPr/>
          <p:nvPr/>
        </p:nvPicPr>
        <p:blipFill>
          <a:blip r:embed="rId1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20" name="Picture 160" descr=""/>
          <p:cNvPicPr/>
          <p:nvPr/>
        </p:nvPicPr>
        <p:blipFill>
          <a:blip r:embed="rId2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21" name="Picture 161" descr=""/>
          <p:cNvPicPr/>
          <p:nvPr/>
        </p:nvPicPr>
        <p:blipFill>
          <a:blip r:embed="rId3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22" name="Picture 162" descr=""/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23" name="Picture 163" descr=""/>
          <p:cNvPicPr/>
          <p:nvPr/>
        </p:nvPicPr>
        <p:blipFill>
          <a:blip r:embed="rId5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24" name="Picture 164" descr=""/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25" name="Picture 165" descr=""/>
          <p:cNvPicPr/>
          <p:nvPr/>
        </p:nvPicPr>
        <p:blipFill>
          <a:blip r:embed="rId7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126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7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8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9" name="CustomShape 7"/>
          <p:cNvSpPr/>
          <p:nvPr/>
        </p:nvSpPr>
        <p:spPr>
          <a:xfrm>
            <a:off x="2522880" y="720360"/>
            <a:ext cx="907920" cy="7034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8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1" name="CustomShape 9"/>
          <p:cNvSpPr/>
          <p:nvPr/>
        </p:nvSpPr>
        <p:spPr>
          <a:xfrm rot="10800000">
            <a:off x="3696120" y="1832040"/>
            <a:ext cx="1094760" cy="1110960"/>
          </a:xfrm>
          <a:custGeom>
            <a:avLst/>
            <a:gdLst/>
            <a:ah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2" name="CustomShape 10"/>
          <p:cNvSpPr/>
          <p:nvPr/>
        </p:nvSpPr>
        <p:spPr>
          <a:xfrm>
            <a:off x="4034520" y="104148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3" name="CustomShape 11"/>
          <p:cNvSpPr/>
          <p:nvPr/>
        </p:nvSpPr>
        <p:spPr>
          <a:xfrm>
            <a:off x="4034520" y="145260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4" name="CustomShape 12"/>
          <p:cNvSpPr/>
          <p:nvPr/>
        </p:nvSpPr>
        <p:spPr>
          <a:xfrm>
            <a:off x="3744720" y="145260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flipH="1" flipV="1" rot="5400000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flipV="1" rot="16200000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24"/>
          <p:cNvSpPr/>
          <p:nvPr/>
        </p:nvSpPr>
        <p:spPr>
          <a:xfrm>
            <a:off x="1740600" y="99360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7" name="CustomShape 25"/>
          <p:cNvSpPr/>
          <p:nvPr/>
        </p:nvSpPr>
        <p:spPr>
          <a:xfrm>
            <a:off x="1740600" y="140472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8" name="CustomShape 26"/>
          <p:cNvSpPr/>
          <p:nvPr/>
        </p:nvSpPr>
        <p:spPr>
          <a:xfrm>
            <a:off x="1450800" y="140472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3" name="Line 3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Line 3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3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6" name="CustomShape 3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7" name="Line 35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Line 36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9" name="CustomShape 3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0" name="CustomShape 3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3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4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3" name="CustomShape 4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42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43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44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7" name="CustomShape 45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CustomShape 46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9" name="CustomShape 47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48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49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50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51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52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53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6" name="CustomShape 54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7" name="CustomShape 55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8" name="CustomShape 56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57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58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1" name="CustomShape 59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60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61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62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5" name="CustomShape 63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64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7" name="CustomShape 65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8" name="CustomShape 66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9" name="CustomShape 67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0" name="CustomShape 68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69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70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71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72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73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74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7" name="CustomShape 75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76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9" name="CustomShape 77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78"/>
          <p:cNvSpPr/>
          <p:nvPr/>
        </p:nvSpPr>
        <p:spPr>
          <a:xfrm>
            <a:off x="7777800" y="570240"/>
            <a:ext cx="994680" cy="39420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7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2" name="Line 80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240" y="2118960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53640" y="2120400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1" name="CustomShape 9"/>
          <p:cNvSpPr/>
          <p:nvPr/>
        </p:nvSpPr>
        <p:spPr>
          <a:xfrm rot="10800000">
            <a:off x="1422720" y="2507400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3" name="CustomShape 11"/>
          <p:cNvSpPr/>
          <p:nvPr/>
        </p:nvSpPr>
        <p:spPr>
          <a:xfrm rot="10800000">
            <a:off x="3757680" y="2492640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4" name="Line 12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Line 13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6" name="CustomShape 14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7" name="CustomShape 15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8" name="Line 16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Line 17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18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1" name="CustomShape 1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3" name="CustomShape 21"/>
          <p:cNvSpPr/>
          <p:nvPr/>
        </p:nvSpPr>
        <p:spPr>
          <a:xfrm>
            <a:off x="4809240" y="106920"/>
            <a:ext cx="1636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4" name="CustomShape 22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5" name="CustomShape 23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6" name="CustomShape 24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7" name="CustomShape 25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8" name="CustomShape 26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9" name="CustomShape 27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0" name="CustomShape 28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1" name="CustomShape 29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openDmnd">
            <a:fgClr>
              <a:srgbClr val="ff0000"/>
            </a:fgClr>
            <a:bgClr>
              <a:srgbClr val="ffffff"/>
            </a:bgClr>
          </a:patt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2" name="CustomShape 30"/>
          <p:cNvSpPr/>
          <p:nvPr/>
        </p:nvSpPr>
        <p:spPr>
          <a:xfrm>
            <a:off x="4907880" y="90828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3" name="CustomShape 31"/>
          <p:cNvSpPr/>
          <p:nvPr/>
        </p:nvSpPr>
        <p:spPr>
          <a:xfrm>
            <a:off x="5395680" y="9082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4" name="CustomShape 32"/>
          <p:cNvSpPr/>
          <p:nvPr/>
        </p:nvSpPr>
        <p:spPr>
          <a:xfrm>
            <a:off x="6127560" y="90828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5883480" y="90828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6" name="CustomShape 34"/>
          <p:cNvSpPr/>
          <p:nvPr/>
        </p:nvSpPr>
        <p:spPr>
          <a:xfrm>
            <a:off x="5639760" y="90828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5151960" y="90828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8" name="CustomShape 36"/>
          <p:cNvSpPr/>
          <p:nvPr/>
        </p:nvSpPr>
        <p:spPr>
          <a:xfrm>
            <a:off x="6371280" y="908280"/>
            <a:ext cx="196200" cy="196200"/>
          </a:xfrm>
          <a:prstGeom prst="rect">
            <a:avLst/>
          </a:prstGeom>
          <a:pattFill prst="openDmnd">
            <a:fgClr>
              <a:srgbClr val="ff0000"/>
            </a:fgClr>
            <a:bgClr>
              <a:srgbClr val="ffffff"/>
            </a:bgClr>
          </a:patt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9" name="CustomShape 37"/>
          <p:cNvSpPr/>
          <p:nvPr/>
        </p:nvSpPr>
        <p:spPr>
          <a:xfrm>
            <a:off x="4907880" y="114876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0" name="CustomShape 38"/>
          <p:cNvSpPr/>
          <p:nvPr/>
        </p:nvSpPr>
        <p:spPr>
          <a:xfrm>
            <a:off x="5395680" y="1148760"/>
            <a:ext cx="196200" cy="196200"/>
          </a:xfrm>
          <a:prstGeom prst="rect">
            <a:avLst/>
          </a:prstGeom>
          <a:pattFill prst="openDmnd">
            <a:fgClr>
              <a:srgbClr val="ff0000"/>
            </a:fgClr>
            <a:bgClr>
              <a:srgbClr val="ffffff"/>
            </a:bgClr>
          </a:patt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1" name="CustomShape 39"/>
          <p:cNvSpPr/>
          <p:nvPr/>
        </p:nvSpPr>
        <p:spPr>
          <a:xfrm>
            <a:off x="6127560" y="114876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2" name="CustomShape 40"/>
          <p:cNvSpPr/>
          <p:nvPr/>
        </p:nvSpPr>
        <p:spPr>
          <a:xfrm>
            <a:off x="5883480" y="114876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3" name="CustomShape 41"/>
          <p:cNvSpPr/>
          <p:nvPr/>
        </p:nvSpPr>
        <p:spPr>
          <a:xfrm>
            <a:off x="5639760" y="114876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4" name="CustomShape 42"/>
          <p:cNvSpPr/>
          <p:nvPr/>
        </p:nvSpPr>
        <p:spPr>
          <a:xfrm>
            <a:off x="5151960" y="114876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5" name="CustomShape 43"/>
          <p:cNvSpPr/>
          <p:nvPr/>
        </p:nvSpPr>
        <p:spPr>
          <a:xfrm>
            <a:off x="6371280" y="114876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44"/>
          <p:cNvSpPr/>
          <p:nvPr/>
        </p:nvSpPr>
        <p:spPr>
          <a:xfrm>
            <a:off x="4907880" y="138924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CustomShape 45"/>
          <p:cNvSpPr/>
          <p:nvPr/>
        </p:nvSpPr>
        <p:spPr>
          <a:xfrm>
            <a:off x="5395680" y="1395000"/>
            <a:ext cx="196200" cy="196200"/>
          </a:xfrm>
          <a:prstGeom prst="rect">
            <a:avLst/>
          </a:prstGeom>
          <a:pattFill prst="openDmnd">
            <a:fgClr>
              <a:srgbClr val="ff0000"/>
            </a:fgClr>
            <a:bgClr>
              <a:srgbClr val="ffffff"/>
            </a:bgClr>
          </a:patt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8" name="CustomShape 46"/>
          <p:cNvSpPr/>
          <p:nvPr/>
        </p:nvSpPr>
        <p:spPr>
          <a:xfrm>
            <a:off x="6127560" y="139500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9" name="CustomShape 47"/>
          <p:cNvSpPr/>
          <p:nvPr/>
        </p:nvSpPr>
        <p:spPr>
          <a:xfrm>
            <a:off x="5883480" y="139500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0" name="CustomShape 48"/>
          <p:cNvSpPr/>
          <p:nvPr/>
        </p:nvSpPr>
        <p:spPr>
          <a:xfrm>
            <a:off x="5639760" y="139500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CustomShape 49"/>
          <p:cNvSpPr/>
          <p:nvPr/>
        </p:nvSpPr>
        <p:spPr>
          <a:xfrm>
            <a:off x="5151960" y="139500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50"/>
          <p:cNvSpPr/>
          <p:nvPr/>
        </p:nvSpPr>
        <p:spPr>
          <a:xfrm>
            <a:off x="6371280" y="139500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CustomShape 51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4" name="CustomShape 52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53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54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55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56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57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58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1" name="CustomShape 59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2" name="CustomShape 60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3" name="Picture 159" descr=""/>
          <p:cNvPicPr/>
          <p:nvPr/>
        </p:nvPicPr>
        <p:blipFill>
          <a:blip r:embed="rId1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64" name="Picture 160" descr=""/>
          <p:cNvPicPr/>
          <p:nvPr/>
        </p:nvPicPr>
        <p:blipFill>
          <a:blip r:embed="rId2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265" name="Picture 161" descr=""/>
          <p:cNvPicPr/>
          <p:nvPr/>
        </p:nvPicPr>
        <p:blipFill>
          <a:blip r:embed="rId3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66" name="Picture 162" descr=""/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67" name="Picture 163" descr=""/>
          <p:cNvPicPr/>
          <p:nvPr/>
        </p:nvPicPr>
        <p:blipFill>
          <a:blip r:embed="rId5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68" name="Picture 164" descr=""/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69" name="Picture 165" descr=""/>
          <p:cNvPicPr/>
          <p:nvPr/>
        </p:nvPicPr>
        <p:blipFill>
          <a:blip r:embed="rId7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70" name="CustomShape 61"/>
          <p:cNvSpPr/>
          <p:nvPr/>
        </p:nvSpPr>
        <p:spPr>
          <a:xfrm>
            <a:off x="1745640" y="103428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1" name="CustomShape 62"/>
          <p:cNvSpPr/>
          <p:nvPr/>
        </p:nvSpPr>
        <p:spPr>
          <a:xfrm>
            <a:off x="1745640" y="144540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2" name="CustomShape 63"/>
          <p:cNvSpPr/>
          <p:nvPr/>
        </p:nvSpPr>
        <p:spPr>
          <a:xfrm>
            <a:off x="1455840" y="144540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3" name="CustomShape 64"/>
          <p:cNvSpPr/>
          <p:nvPr/>
        </p:nvSpPr>
        <p:spPr>
          <a:xfrm>
            <a:off x="1455840" y="103428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4" name="CustomShape 65"/>
          <p:cNvSpPr/>
          <p:nvPr/>
        </p:nvSpPr>
        <p:spPr>
          <a:xfrm>
            <a:off x="1126080" y="103428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5" name="CustomShape 66"/>
          <p:cNvSpPr/>
          <p:nvPr/>
        </p:nvSpPr>
        <p:spPr>
          <a:xfrm>
            <a:off x="335880" y="103428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6" name="CustomShape 67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7" name="CustomShape 68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8" name="CustomShape 69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70"/>
          <p:cNvSpPr/>
          <p:nvPr/>
        </p:nvSpPr>
        <p:spPr>
          <a:xfrm>
            <a:off x="2522880" y="720360"/>
            <a:ext cx="907920" cy="7034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71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1" name="CustomShape 72"/>
          <p:cNvSpPr/>
          <p:nvPr/>
        </p:nvSpPr>
        <p:spPr>
          <a:xfrm rot="10800000">
            <a:off x="3696120" y="1832040"/>
            <a:ext cx="1094760" cy="1110960"/>
          </a:xfrm>
          <a:custGeom>
            <a:avLst/>
            <a:gdLst/>
            <a:ah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73"/>
          <p:cNvSpPr/>
          <p:nvPr/>
        </p:nvSpPr>
        <p:spPr>
          <a:xfrm>
            <a:off x="4034520" y="104148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3" name="CustomShape 74"/>
          <p:cNvSpPr/>
          <p:nvPr/>
        </p:nvSpPr>
        <p:spPr>
          <a:xfrm>
            <a:off x="4034520" y="145260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4" name="CustomShape 75"/>
          <p:cNvSpPr/>
          <p:nvPr/>
        </p:nvSpPr>
        <p:spPr>
          <a:xfrm>
            <a:off x="3744720" y="145260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5" name="CustomShape 76"/>
          <p:cNvSpPr/>
          <p:nvPr/>
        </p:nvSpPr>
        <p:spPr>
          <a:xfrm>
            <a:off x="3744720" y="104148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6" name="CustomShape 77"/>
          <p:cNvSpPr/>
          <p:nvPr/>
        </p:nvSpPr>
        <p:spPr>
          <a:xfrm>
            <a:off x="3414960" y="104148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7" name="CustomShape 78"/>
          <p:cNvSpPr/>
          <p:nvPr/>
        </p:nvSpPr>
        <p:spPr>
          <a:xfrm>
            <a:off x="2624760" y="1041480"/>
            <a:ext cx="311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flipH="1" flipV="1" rot="5400000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flipV="1" rot="16200000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8" name="CustomShape 89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9" name="CustomShape 90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0" name="CustomShape 91"/>
          <p:cNvSpPr/>
          <p:nvPr/>
        </p:nvSpPr>
        <p:spPr>
          <a:xfrm>
            <a:off x="7756200" y="929520"/>
            <a:ext cx="1016280" cy="4896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1" name="Line 92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Optimizing ecological surveys for conservation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03" name="Content Placeholder 5" descr=""/>
          <p:cNvPicPr/>
          <p:nvPr/>
        </p:nvPicPr>
        <p:blipFill>
          <a:blip r:embed="rId1"/>
          <a:stretch/>
        </p:blipFill>
        <p:spPr>
          <a:xfrm>
            <a:off x="6412680" y="765360"/>
            <a:ext cx="2650320" cy="3004920"/>
          </a:xfrm>
          <a:prstGeom prst="rect">
            <a:avLst/>
          </a:prstGeom>
          <a:ln>
            <a:noFill/>
          </a:ln>
        </p:spPr>
      </p:pic>
      <p:pic>
        <p:nvPicPr>
          <p:cNvPr id="1304" name="Picture 7" descr=""/>
          <p:cNvPicPr/>
          <p:nvPr/>
        </p:nvPicPr>
        <p:blipFill>
          <a:blip r:embed="rId2"/>
          <a:stretch/>
        </p:blipFill>
        <p:spPr>
          <a:xfrm>
            <a:off x="2934360" y="765360"/>
            <a:ext cx="3318840" cy="3627360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88520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imperilled plant species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 places that could potentially be surveyed to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 descr=""/>
          <p:cNvPicPr/>
          <p:nvPr/>
        </p:nvPicPr>
        <p:blipFill>
          <a:blip r:embed="rId3"/>
          <a:stretch/>
        </p:blipFill>
        <p:spPr>
          <a:xfrm>
            <a:off x="66960" y="770400"/>
            <a:ext cx="2646000" cy="2999880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142 places that could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 descr=""/>
          <p:cNvPicPr/>
          <p:nvPr/>
        </p:nvPicPr>
        <p:blipFill>
          <a:blip r:embed="rId1"/>
          <a:stretch/>
        </p:blipFill>
        <p:spPr>
          <a:xfrm>
            <a:off x="1660680" y="79200"/>
            <a:ext cx="5774040" cy="465084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834920" y="4766400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bg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 descr=""/>
          <p:cNvPicPr/>
          <p:nvPr/>
        </p:nvPicPr>
        <p:blipFill>
          <a:blip r:embed="rId1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 descr=""/>
          <p:cNvPicPr/>
          <p:nvPr/>
        </p:nvPicPr>
        <p:blipFill>
          <a:blip r:embed="rId1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 descr=""/>
          <p:cNvPicPr/>
          <p:nvPr/>
        </p:nvPicPr>
        <p:blipFill>
          <a:blip r:embed="rId1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 descr=""/>
          <p:cNvPicPr/>
          <p:nvPr/>
        </p:nvPicPr>
        <p:blipFill>
          <a:blip r:embed="rId1"/>
          <a:stretch/>
        </p:blipFill>
        <p:spPr>
          <a:xfrm>
            <a:off x="4082400" y="91440"/>
            <a:ext cx="4848120" cy="4875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39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4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3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3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4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5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6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CustomShape 7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8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9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0" name="CustomShape 10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CustomShape 11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CustomShape 12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3" name="CustomShape 13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14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15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6" name="CustomShape 16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17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8" name="CustomShape 18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0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1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2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3" name="CustomShape 5"/>
          <p:cNvSpPr/>
          <p:nvPr/>
        </p:nvSpPr>
        <p:spPr>
          <a:xfrm>
            <a:off x="4284000" y="37317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4" name="CustomShape 6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5" name="CustomShape 7"/>
          <p:cNvSpPr/>
          <p:nvPr/>
        </p:nvSpPr>
        <p:spPr>
          <a:xfrm>
            <a:off x="5365440" y="37195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6" name="CustomShape 8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7" name="CustomShape 9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8" name="CustomShape 10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9" name="CustomShape 11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12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1" name="CustomShape 13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2" name="CustomShape 14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3" name="CustomShape 15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4" name="CustomShape 16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5" name="CustomShape 17"/>
          <p:cNvSpPr/>
          <p:nvPr/>
        </p:nvSpPr>
        <p:spPr>
          <a:xfrm>
            <a:off x="3628080" y="380916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6" name="CustomShape 18"/>
          <p:cNvSpPr/>
          <p:nvPr/>
        </p:nvSpPr>
        <p:spPr>
          <a:xfrm>
            <a:off x="6359760" y="37076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Evolutionary processes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8" name="CustomShape 2"/>
          <p:cNvSpPr/>
          <p:nvPr/>
        </p:nvSpPr>
        <p:spPr>
          <a:xfrm>
            <a:off x="860400" y="1247040"/>
            <a:ext cx="3363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range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9" name="CustomShape 3"/>
          <p:cNvSpPr/>
          <p:nvPr/>
        </p:nvSpPr>
        <p:spPr>
          <a:xfrm>
            <a:off x="1442160" y="2174760"/>
            <a:ext cx="6925320" cy="255996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/>
          </a:gra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CustomShape 4"/>
          <p:cNvSpPr/>
          <p:nvPr/>
        </p:nvSpPr>
        <p:spPr>
          <a:xfrm>
            <a:off x="2116800" y="302616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5"/>
          <p:cNvSpPr/>
          <p:nvPr/>
        </p:nvSpPr>
        <p:spPr>
          <a:xfrm>
            <a:off x="4689720" y="275184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2" name="CustomShape 6"/>
          <p:cNvSpPr/>
          <p:nvPr/>
        </p:nvSpPr>
        <p:spPr>
          <a:xfrm>
            <a:off x="5568840" y="27637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3" name="CustomShape 7"/>
          <p:cNvSpPr/>
          <p:nvPr/>
        </p:nvSpPr>
        <p:spPr>
          <a:xfrm>
            <a:off x="6572520" y="268020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CustomShape 8"/>
          <p:cNvSpPr/>
          <p:nvPr/>
        </p:nvSpPr>
        <p:spPr>
          <a:xfrm>
            <a:off x="7528680" y="3342240"/>
            <a:ext cx="425160" cy="464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5" name="CustomShape 9"/>
          <p:cNvSpPr/>
          <p:nvPr/>
        </p:nvSpPr>
        <p:spPr>
          <a:xfrm>
            <a:off x="2759040" y="374184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CustomShape 10"/>
          <p:cNvSpPr/>
          <p:nvPr/>
        </p:nvSpPr>
        <p:spPr>
          <a:xfrm>
            <a:off x="2929680" y="2891880"/>
            <a:ext cx="425160" cy="464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CustomShape 11"/>
          <p:cNvSpPr/>
          <p:nvPr/>
        </p:nvSpPr>
        <p:spPr>
          <a:xfrm>
            <a:off x="3913560" y="2517120"/>
            <a:ext cx="425160" cy="464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12"/>
          <p:cNvSpPr/>
          <p:nvPr/>
        </p:nvSpPr>
        <p:spPr>
          <a:xfrm flipH="1">
            <a:off x="2455920" y="1893240"/>
            <a:ext cx="85320" cy="65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9" name="CustomShape 13"/>
          <p:cNvSpPr/>
          <p:nvPr/>
        </p:nvSpPr>
        <p:spPr>
          <a:xfrm>
            <a:off x="5829120" y="1247400"/>
            <a:ext cx="2375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Population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0" name="CustomShape 14"/>
          <p:cNvSpPr/>
          <p:nvPr/>
        </p:nvSpPr>
        <p:spPr>
          <a:xfrm flipH="1">
            <a:off x="6784560" y="1893960"/>
            <a:ext cx="231480" cy="78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b0f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1" name="CustomShape 15"/>
          <p:cNvSpPr/>
          <p:nvPr/>
        </p:nvSpPr>
        <p:spPr>
          <a:xfrm>
            <a:off x="3089520" y="3226320"/>
            <a:ext cx="4500000" cy="1303560"/>
          </a:xfrm>
          <a:custGeom>
            <a:avLst/>
            <a:gdLst/>
            <a:ahLst/>
            <a:rect l="l" t="t" r="r" b="b"/>
            <a:pathLst>
              <a:path w="4500475" h="1304070">
                <a:moveTo>
                  <a:pt x="0" y="1304070"/>
                </a:moveTo>
                <a:cubicBezTo>
                  <a:pt x="122381" y="1194388"/>
                  <a:pt x="244763" y="1084706"/>
                  <a:pt x="346363" y="874579"/>
                </a:cubicBezTo>
                <a:cubicBezTo>
                  <a:pt x="447963" y="664452"/>
                  <a:pt x="371764" y="165689"/>
                  <a:pt x="609600" y="43307"/>
                </a:cubicBezTo>
                <a:cubicBezTo>
                  <a:pt x="847436" y="-79075"/>
                  <a:pt x="1463963" y="91798"/>
                  <a:pt x="1773381" y="140289"/>
                </a:cubicBezTo>
                <a:cubicBezTo>
                  <a:pt x="2082799" y="188780"/>
                  <a:pt x="2232891" y="306543"/>
                  <a:pt x="2466109" y="334252"/>
                </a:cubicBezTo>
                <a:cubicBezTo>
                  <a:pt x="2699327" y="361961"/>
                  <a:pt x="2921000" y="322707"/>
                  <a:pt x="3172691" y="306543"/>
                </a:cubicBezTo>
                <a:cubicBezTo>
                  <a:pt x="3424382" y="290379"/>
                  <a:pt x="3766127" y="131052"/>
                  <a:pt x="3976254" y="237270"/>
                </a:cubicBezTo>
                <a:cubicBezTo>
                  <a:pt x="4186381" y="343488"/>
                  <a:pt x="4348018" y="805306"/>
                  <a:pt x="4433454" y="943852"/>
                </a:cubicBezTo>
                <a:cubicBezTo>
                  <a:pt x="4518890" y="1082397"/>
                  <a:pt x="4503881" y="1075470"/>
                  <a:pt x="4488872" y="1068543"/>
                </a:cubicBezTo>
              </a:path>
            </a:pathLst>
          </a:custGeom>
          <a:noFill/>
          <a:ln w="76320">
            <a:solidFill>
              <a:schemeClr val="tx2">
                <a:lumMod val="1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16"/>
          <p:cNvSpPr/>
          <p:nvPr/>
        </p:nvSpPr>
        <p:spPr>
          <a:xfrm>
            <a:off x="3639240" y="385416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3" name="CustomShape 17"/>
          <p:cNvSpPr/>
          <p:nvPr/>
        </p:nvSpPr>
        <p:spPr>
          <a:xfrm>
            <a:off x="4284000" y="37630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4" name="CustomShape 18"/>
          <p:cNvSpPr/>
          <p:nvPr/>
        </p:nvSpPr>
        <p:spPr>
          <a:xfrm>
            <a:off x="6382080" y="375300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9"/>
          <p:cNvSpPr/>
          <p:nvPr/>
        </p:nvSpPr>
        <p:spPr>
          <a:xfrm>
            <a:off x="5365440" y="3764880"/>
            <a:ext cx="402840" cy="374400"/>
          </a:xfrm>
          <a:prstGeom prst="rect">
            <a:avLst/>
          </a:prstGeom>
          <a:solidFill>
            <a:srgbClr val="95b3d7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8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09" name="Picture 159" descr=""/>
          <p:cNvPicPr/>
          <p:nvPr/>
        </p:nvPicPr>
        <p:blipFill>
          <a:blip r:embed="rId1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410" name="Picture 160" descr=""/>
          <p:cNvPicPr/>
          <p:nvPr/>
        </p:nvPicPr>
        <p:blipFill>
          <a:blip r:embed="rId2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411" name="Picture 161" descr=""/>
          <p:cNvPicPr/>
          <p:nvPr/>
        </p:nvPicPr>
        <p:blipFill>
          <a:blip r:embed="rId3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412" name="Picture 162" descr=""/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413" name="Picture 163" descr=""/>
          <p:cNvPicPr/>
          <p:nvPr/>
        </p:nvPicPr>
        <p:blipFill>
          <a:blip r:embed="rId5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414" name="Picture 164" descr=""/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415" name="Picture 165" descr=""/>
          <p:cNvPicPr/>
          <p:nvPr/>
        </p:nvPicPr>
        <p:blipFill>
          <a:blip r:embed="rId7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416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8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9" name="CustomShape 7"/>
          <p:cNvSpPr/>
          <p:nvPr/>
        </p:nvSpPr>
        <p:spPr>
          <a:xfrm>
            <a:off x="2522880" y="720360"/>
            <a:ext cx="907920" cy="7034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0" name="CustomShape 8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9"/>
          <p:cNvSpPr/>
          <p:nvPr/>
        </p:nvSpPr>
        <p:spPr>
          <a:xfrm rot="10800000">
            <a:off x="3696120" y="1832040"/>
            <a:ext cx="1094760" cy="1110960"/>
          </a:xfrm>
          <a:custGeom>
            <a:avLst/>
            <a:gdLst/>
            <a:ah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2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3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4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6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8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9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0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1" name="CustomShape 19"/>
          <p:cNvSpPr/>
          <p:nvPr/>
        </p:nvSpPr>
        <p:spPr>
          <a:xfrm flipH="1" flipV="1" rot="5400000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CustomShape 20"/>
          <p:cNvSpPr/>
          <p:nvPr/>
        </p:nvSpPr>
        <p:spPr>
          <a:xfrm flipV="1" rot="16200000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4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5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Really good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6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7" name="CustomShape 25"/>
          <p:cNvSpPr/>
          <p:nvPr/>
        </p:nvSpPr>
        <p:spPr>
          <a:xfrm>
            <a:off x="153720" y="3048840"/>
            <a:ext cx="2038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samples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8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39" name="Picture 129" descr=""/>
          <p:cNvPicPr/>
          <p:nvPr/>
        </p:nvPicPr>
        <p:blipFill>
          <a:blip r:embed="rId8"/>
          <a:stretch/>
        </p:blipFill>
        <p:spPr>
          <a:xfrm>
            <a:off x="398880" y="42926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440" name="Picture 132" descr=""/>
          <p:cNvPicPr/>
          <p:nvPr/>
        </p:nvPicPr>
        <p:blipFill>
          <a:blip r:embed="rId9"/>
          <a:stretch/>
        </p:blipFill>
        <p:spPr>
          <a:xfrm>
            <a:off x="1037880" y="429624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441" name="Picture 133" descr=""/>
          <p:cNvPicPr/>
          <p:nvPr/>
        </p:nvPicPr>
        <p:blipFill>
          <a:blip r:embed="rId10"/>
          <a:stretch/>
        </p:blipFill>
        <p:spPr>
          <a:xfrm>
            <a:off x="837360" y="350676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442" name="Line 27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3" name="Line 28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4" name="CustomShape 29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5" name="CustomShape 30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6" name="Line 31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7" name="Line 32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8" name="CustomShape 33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9" name="CustomShape 34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35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1" name="CustomShape 36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CustomShape 37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38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4" name="CustomShape 39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CustomShape 40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41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7" name="CustomShape 42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8" name="CustomShape 43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9" name="CustomShape 44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0" name="CustomShape 45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1" name="CustomShape 46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2" name="CustomShape 47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3" name="CustomShape 48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4" name="CustomShape 49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5" name="CustomShape 50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6" name="CustomShape 51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CustomShape 52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8" name="CustomShape 53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9" name="CustomShape 54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0" name="CustomShape 55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1" name="CustomShape 56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2" name="CustomShape 57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3" name="CustomShape 58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4" name="CustomShape 59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5" name="CustomShape 60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6" name="CustomShape 61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7" name="CustomShape 62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8" name="CustomShape 63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9" name="CustomShape 64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0" name="CustomShape 65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66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67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3" name="CustomShape 68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4" name="CustomShape 69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5" name="CustomShape 70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71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7" name="CustomShape 72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8" name="CustomShape 7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9" name="CustomShape 74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0" name="CustomShape 75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1" name="Line 76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CustomShape 1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3" name="CustomShape 2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4" name="CustomShape 3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5" name="Picture 159" descr=""/>
          <p:cNvPicPr/>
          <p:nvPr/>
        </p:nvPicPr>
        <p:blipFill>
          <a:blip r:embed="rId1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496" name="Picture 160" descr=""/>
          <p:cNvPicPr/>
          <p:nvPr/>
        </p:nvPicPr>
        <p:blipFill>
          <a:blip r:embed="rId2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497" name="Picture 161" descr=""/>
          <p:cNvPicPr/>
          <p:nvPr/>
        </p:nvPicPr>
        <p:blipFill>
          <a:blip r:embed="rId3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498" name="Picture 162" descr=""/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499" name="Picture 163" descr=""/>
          <p:cNvPicPr/>
          <p:nvPr/>
        </p:nvPicPr>
        <p:blipFill>
          <a:blip r:embed="rId5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500" name="Picture 164" descr=""/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501" name="Picture 165" descr=""/>
          <p:cNvPicPr/>
          <p:nvPr/>
        </p:nvPicPr>
        <p:blipFill>
          <a:blip r:embed="rId7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502" name="CustomShape 4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3" name="CustomShape 5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4" name="CustomShape 6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5" name="CustomShape 7"/>
          <p:cNvSpPr/>
          <p:nvPr/>
        </p:nvSpPr>
        <p:spPr>
          <a:xfrm>
            <a:off x="2522880" y="720360"/>
            <a:ext cx="907920" cy="7034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6" name="CustomShape 8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7" name="CustomShape 9"/>
          <p:cNvSpPr/>
          <p:nvPr/>
        </p:nvSpPr>
        <p:spPr>
          <a:xfrm rot="10800000">
            <a:off x="3696120" y="1832040"/>
            <a:ext cx="1094760" cy="1110960"/>
          </a:xfrm>
          <a:custGeom>
            <a:avLst/>
            <a:gdLst/>
            <a:ah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30000">
                <a:srgbClr val="813b84"/>
              </a:gs>
              <a:gs pos="46000">
                <a:srgbClr val="9b4c59"/>
              </a:gs>
              <a:gs pos="100000">
                <a:srgbClr val="c36518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8" name="CustomShape 10"/>
          <p:cNvSpPr/>
          <p:nvPr/>
        </p:nvSpPr>
        <p:spPr>
          <a:xfrm>
            <a:off x="4162680" y="404316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9" name="CustomShape 11"/>
          <p:cNvSpPr/>
          <p:nvPr/>
        </p:nvSpPr>
        <p:spPr>
          <a:xfrm>
            <a:off x="6132600" y="404316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CustomShape 12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1" name="CustomShape 13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2" name="CustomShape 14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3" name="CustomShape 15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4" name="CustomShape 16"/>
          <p:cNvSpPr/>
          <p:nvPr/>
        </p:nvSpPr>
        <p:spPr>
          <a:xfrm>
            <a:off x="53067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5" name="CustomShape 17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6" name="CustomShape 18"/>
          <p:cNvSpPr/>
          <p:nvPr/>
        </p:nvSpPr>
        <p:spPr>
          <a:xfrm>
            <a:off x="242136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7" name="CustomShape 19"/>
          <p:cNvSpPr/>
          <p:nvPr/>
        </p:nvSpPr>
        <p:spPr>
          <a:xfrm flipH="1" flipV="1" rot="5400000">
            <a:off x="4460040" y="3312000"/>
            <a:ext cx="1053000" cy="406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20"/>
          <p:cNvSpPr/>
          <p:nvPr/>
        </p:nvSpPr>
        <p:spPr>
          <a:xfrm flipV="1" rot="16200000">
            <a:off x="6031080" y="3178440"/>
            <a:ext cx="1037520" cy="6480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9" name="CustomShape 21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0" name="CustomShape 22"/>
          <p:cNvSpPr/>
          <p:nvPr/>
        </p:nvSpPr>
        <p:spPr>
          <a:xfrm>
            <a:off x="5246640" y="2842560"/>
            <a:ext cx="10130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1" name="CustomShape 23"/>
          <p:cNvSpPr/>
          <p:nvPr/>
        </p:nvSpPr>
        <p:spPr>
          <a:xfrm>
            <a:off x="2399040" y="2889000"/>
            <a:ext cx="19656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enough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2" name="CustomShape 24"/>
          <p:cNvSpPr/>
          <p:nvPr/>
        </p:nvSpPr>
        <p:spPr>
          <a:xfrm>
            <a:off x="218520" y="3526560"/>
            <a:ext cx="1909440" cy="1346400"/>
          </a:xfrm>
          <a:prstGeom prst="rect">
            <a:avLst/>
          </a:prstGeom>
          <a:gradFill>
            <a:gsLst>
              <a:gs pos="0">
                <a:srgbClr val="c00000"/>
              </a:gs>
              <a:gs pos="54000">
                <a:srgbClr val="605878"/>
              </a:gs>
              <a:gs pos="100000">
                <a:srgbClr val="00b0f0"/>
              </a:gs>
            </a:gsLst>
            <a:lin ang="0"/>
          </a:gradFill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25"/>
          <p:cNvSpPr/>
          <p:nvPr/>
        </p:nvSpPr>
        <p:spPr>
          <a:xfrm>
            <a:off x="75960" y="3048840"/>
            <a:ext cx="21942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Environment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4" name="CustomShape 26"/>
          <p:cNvSpPr/>
          <p:nvPr/>
        </p:nvSpPr>
        <p:spPr>
          <a:xfrm>
            <a:off x="106200" y="306504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5" name="Line 27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6" name="Line 28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7" name="CustomShape 29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8" name="CustomShape 30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9" name="Line 31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0" name="Line 32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1" name="CustomShape 33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2" name="CustomShape 34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3" name="CustomShape 35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4" name="CustomShape 36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5" name="CustomShape 37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6" name="CustomShape 38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7" name="CustomShape 39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8" name="CustomShape 40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9" name="CustomShape 41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0" name="CustomShape 42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1" name="CustomShape 43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2" name="CustomShape 44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3" name="CustomShape 45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4" name="CustomShape 46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5" name="CustomShape 47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6" name="CustomShape 48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7" name="CustomShape 49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8" name="CustomShape 50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9" name="CustomShape 51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0" name="CustomShape 52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1" name="CustomShape 53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2" name="CustomShape 54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3" name="CustomShape 55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4" name="CustomShape 56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5" name="CustomShape 57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6" name="CustomShape 58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7" name="CustomShape 59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8" name="CustomShape 60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9" name="CustomShape 61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0" name="CustomShape 62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1" name="CustomShape 63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2" name="CustomShape 64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3" name="CustomShape 65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4" name="CustomShape 66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5" name="CustomShape 67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6" name="CustomShape 68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7" name="CustomShape 69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8" name="CustomShape 70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9" name="CustomShape 71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0" name="CustomShape 72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1" name="CustomShape 7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2" name="CustomShape 74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3" name="CustomShape 75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4" name="Line 76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5" name="CustomShape 77"/>
          <p:cNvSpPr/>
          <p:nvPr/>
        </p:nvSpPr>
        <p:spPr>
          <a:xfrm>
            <a:off x="290520" y="3600360"/>
            <a:ext cx="734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6" name="CustomShape 78"/>
          <p:cNvSpPr/>
          <p:nvPr/>
        </p:nvSpPr>
        <p:spPr>
          <a:xfrm>
            <a:off x="1388160" y="4394880"/>
            <a:ext cx="633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TextShape 1"/>
          <p:cNvSpPr txBox="1"/>
          <p:nvPr/>
        </p:nvSpPr>
        <p:spPr>
          <a:xfrm>
            <a:off x="549720" y="393480"/>
            <a:ext cx="8229240" cy="3907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use environmental and geographic variables </a:t>
            </a:r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 surrogates of </a:t>
            </a:r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 variation for </a:t>
            </a:r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 planning?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TextShape 1"/>
          <p:cNvSpPr txBox="1"/>
          <p:nvPr/>
        </p:nvSpPr>
        <p:spPr>
          <a:xfrm>
            <a:off x="304920" y="209520"/>
            <a:ext cx="380952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 plant species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9" name="TextShape 2"/>
          <p:cNvSpPr txBox="1"/>
          <p:nvPr/>
        </p:nvSpPr>
        <p:spPr>
          <a:xfrm>
            <a:off x="304920" y="1244160"/>
            <a:ext cx="3809520" cy="3529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dispersal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life-histories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niches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AFLP markers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80" name="Picture 2" descr=""/>
          <p:cNvPicPr/>
          <p:nvPr/>
        </p:nvPicPr>
        <p:blipFill>
          <a:blip r:embed="rId1"/>
          <a:stretch/>
        </p:blipFill>
        <p:spPr>
          <a:xfrm>
            <a:off x="4343400" y="0"/>
            <a:ext cx="4723920" cy="5073480"/>
          </a:xfrm>
          <a:prstGeom prst="rect">
            <a:avLst/>
          </a:prstGeom>
          <a:ln>
            <a:noFill/>
          </a:ln>
        </p:spPr>
      </p:pic>
      <p:sp>
        <p:nvSpPr>
          <p:cNvPr id="1581" name="CustomShape 3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Picture 2" descr=""/>
          <p:cNvPicPr/>
          <p:nvPr/>
        </p:nvPicPr>
        <p:blipFill>
          <a:blip r:embed="rId1"/>
          <a:srcRect l="343" t="33225" r="33248" b="33955"/>
          <a:stretch/>
        </p:blipFill>
        <p:spPr>
          <a:xfrm>
            <a:off x="4935960" y="2478240"/>
            <a:ext cx="4038120" cy="1197720"/>
          </a:xfrm>
          <a:prstGeom prst="rect">
            <a:avLst/>
          </a:prstGeom>
          <a:ln>
            <a:noFill/>
          </a:ln>
        </p:spPr>
      </p:pic>
      <p:sp>
        <p:nvSpPr>
          <p:cNvPr id="1583" name="CustomShape 1"/>
          <p:cNvSpPr/>
          <p:nvPr/>
        </p:nvSpPr>
        <p:spPr>
          <a:xfrm>
            <a:off x="8929080" y="2478240"/>
            <a:ext cx="45360" cy="1212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4" name="CustomShape 2"/>
          <p:cNvSpPr/>
          <p:nvPr/>
        </p:nvSpPr>
        <p:spPr>
          <a:xfrm>
            <a:off x="6909840" y="2478240"/>
            <a:ext cx="45360" cy="1212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5" name="CustomShape 3"/>
          <p:cNvSpPr/>
          <p:nvPr/>
        </p:nvSpPr>
        <p:spPr>
          <a:xfrm>
            <a:off x="4860000" y="2402280"/>
            <a:ext cx="4114440" cy="75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6" name="Picture 2" descr=""/>
          <p:cNvPicPr/>
          <p:nvPr/>
        </p:nvPicPr>
        <p:blipFill>
          <a:blip r:embed="rId2"/>
          <a:srcRect l="66965" t="0" r="0" b="67180"/>
          <a:stretch/>
        </p:blipFill>
        <p:spPr>
          <a:xfrm>
            <a:off x="2890080" y="2478240"/>
            <a:ext cx="2008800" cy="1197720"/>
          </a:xfrm>
          <a:prstGeom prst="rect">
            <a:avLst/>
          </a:prstGeom>
          <a:ln>
            <a:noFill/>
          </a:ln>
        </p:spPr>
      </p:pic>
      <p:sp>
        <p:nvSpPr>
          <p:cNvPr id="1587" name="CustomShape 4"/>
          <p:cNvSpPr/>
          <p:nvPr/>
        </p:nvSpPr>
        <p:spPr>
          <a:xfrm>
            <a:off x="2777040" y="2440080"/>
            <a:ext cx="2121840" cy="6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8" name="CustomShape 5"/>
          <p:cNvSpPr/>
          <p:nvPr/>
        </p:nvSpPr>
        <p:spPr>
          <a:xfrm>
            <a:off x="4896720" y="2448000"/>
            <a:ext cx="45360" cy="1271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9" name="Picture 2" descr=""/>
          <p:cNvPicPr/>
          <p:nvPr/>
        </p:nvPicPr>
        <p:blipFill>
          <a:blip r:embed="rId3"/>
          <a:srcRect l="367" t="-937" r="33515" b="67249"/>
          <a:stretch/>
        </p:blipFill>
        <p:spPr>
          <a:xfrm>
            <a:off x="3508920" y="1081080"/>
            <a:ext cx="4020840" cy="1229400"/>
          </a:xfrm>
          <a:prstGeom prst="rect">
            <a:avLst/>
          </a:prstGeom>
          <a:ln>
            <a:noFill/>
          </a:ln>
        </p:spPr>
      </p:pic>
      <p:sp>
        <p:nvSpPr>
          <p:cNvPr id="1590" name="CustomShape 6"/>
          <p:cNvSpPr/>
          <p:nvPr/>
        </p:nvSpPr>
        <p:spPr>
          <a:xfrm>
            <a:off x="5467680" y="1148760"/>
            <a:ext cx="45360" cy="1161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1" name="CustomShape 7"/>
          <p:cNvSpPr/>
          <p:nvPr/>
        </p:nvSpPr>
        <p:spPr>
          <a:xfrm>
            <a:off x="4928040" y="991440"/>
            <a:ext cx="613080" cy="45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2" name="CustomShape 8"/>
          <p:cNvSpPr/>
          <p:nvPr/>
        </p:nvSpPr>
        <p:spPr>
          <a:xfrm>
            <a:off x="6983280" y="973080"/>
            <a:ext cx="573120" cy="45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3" name="CustomShape 9"/>
          <p:cNvSpPr/>
          <p:nvPr/>
        </p:nvSpPr>
        <p:spPr>
          <a:xfrm>
            <a:off x="6985440" y="1081080"/>
            <a:ext cx="132480" cy="416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4" name="CustomShape 10"/>
          <p:cNvSpPr/>
          <p:nvPr/>
        </p:nvSpPr>
        <p:spPr>
          <a:xfrm>
            <a:off x="457200" y="74160"/>
            <a:ext cx="822924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 intra-specific variation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5" name="Picture 2" descr=""/>
          <p:cNvPicPr/>
          <p:nvPr/>
        </p:nvPicPr>
        <p:blipFill>
          <a:blip r:embed="rId4"/>
          <a:srcRect l="67042" t="33471" r="-41" b="33560"/>
          <a:stretch/>
        </p:blipFill>
        <p:spPr>
          <a:xfrm>
            <a:off x="2878560" y="3818160"/>
            <a:ext cx="2006640" cy="1203120"/>
          </a:xfrm>
          <a:prstGeom prst="rect">
            <a:avLst/>
          </a:prstGeom>
          <a:ln>
            <a:noFill/>
          </a:ln>
        </p:spPr>
      </p:pic>
      <p:pic>
        <p:nvPicPr>
          <p:cNvPr id="1596" name="Picture 2" descr=""/>
          <p:cNvPicPr/>
          <p:nvPr/>
        </p:nvPicPr>
        <p:blipFill>
          <a:blip r:embed="rId5"/>
          <a:srcRect l="0" t="66785" r="33515" b="247"/>
          <a:stretch/>
        </p:blipFill>
        <p:spPr>
          <a:xfrm>
            <a:off x="4961160" y="3818160"/>
            <a:ext cx="4043160" cy="1203120"/>
          </a:xfrm>
          <a:prstGeom prst="rect">
            <a:avLst/>
          </a:prstGeom>
          <a:ln>
            <a:noFill/>
          </a:ln>
        </p:spPr>
      </p:pic>
      <p:sp>
        <p:nvSpPr>
          <p:cNvPr id="1597" name="CustomShape 11"/>
          <p:cNvSpPr/>
          <p:nvPr/>
        </p:nvSpPr>
        <p:spPr>
          <a:xfrm>
            <a:off x="6393960" y="3713040"/>
            <a:ext cx="622440" cy="33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8" name="CustomShape 12"/>
          <p:cNvSpPr/>
          <p:nvPr/>
        </p:nvSpPr>
        <p:spPr>
          <a:xfrm>
            <a:off x="8431200" y="3644640"/>
            <a:ext cx="573120" cy="45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9" name="CustomShape 13"/>
          <p:cNvSpPr/>
          <p:nvPr/>
        </p:nvSpPr>
        <p:spPr>
          <a:xfrm>
            <a:off x="4885560" y="3780000"/>
            <a:ext cx="97560" cy="1240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0" name="CustomShape 14"/>
          <p:cNvSpPr/>
          <p:nvPr/>
        </p:nvSpPr>
        <p:spPr>
          <a:xfrm>
            <a:off x="4304880" y="3713040"/>
            <a:ext cx="629280" cy="27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1" name="CustomShape 15"/>
          <p:cNvSpPr/>
          <p:nvPr/>
        </p:nvSpPr>
        <p:spPr>
          <a:xfrm>
            <a:off x="6909840" y="3741840"/>
            <a:ext cx="106560" cy="12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2" name="CustomShape 16"/>
          <p:cNvSpPr/>
          <p:nvPr/>
        </p:nvSpPr>
        <p:spPr>
          <a:xfrm>
            <a:off x="4775400" y="3713040"/>
            <a:ext cx="158760" cy="137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3" name="CustomShape 17"/>
          <p:cNvSpPr/>
          <p:nvPr/>
        </p:nvSpPr>
        <p:spPr>
          <a:xfrm>
            <a:off x="305640" y="1149120"/>
            <a:ext cx="23374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Arabis alpina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4" name="Picture 2" descr=""/>
          <p:cNvPicPr/>
          <p:nvPr/>
        </p:nvPicPr>
        <p:blipFill>
          <a:blip r:embed="rId6"/>
          <a:stretch/>
        </p:blipFill>
        <p:spPr>
          <a:xfrm>
            <a:off x="426960" y="1844640"/>
            <a:ext cx="2095200" cy="2790360"/>
          </a:xfrm>
          <a:prstGeom prst="rect">
            <a:avLst/>
          </a:prstGeom>
          <a:ln>
            <a:noFill/>
          </a:ln>
        </p:spPr>
      </p:pic>
      <p:sp>
        <p:nvSpPr>
          <p:cNvPr id="1605" name="CustomShape 18"/>
          <p:cNvSpPr/>
          <p:nvPr/>
        </p:nvSpPr>
        <p:spPr>
          <a:xfrm>
            <a:off x="5760" y="477432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72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924560" y="2177640"/>
            <a:ext cx="48812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633040" y="2977920"/>
            <a:ext cx="34639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942920" y="3778560"/>
            <a:ext cx="4844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Picture 1" descr=""/>
          <p:cNvPicPr/>
          <p:nvPr/>
        </p:nvPicPr>
        <p:blipFill>
          <a:blip r:embed="rId1"/>
          <a:stretch/>
        </p:blipFill>
        <p:spPr>
          <a:xfrm>
            <a:off x="1771560" y="668520"/>
            <a:ext cx="5600520" cy="4146480"/>
          </a:xfrm>
          <a:prstGeom prst="rect">
            <a:avLst/>
          </a:prstGeom>
          <a:ln>
            <a:noFill/>
          </a:ln>
        </p:spPr>
      </p:pic>
      <p:sp>
        <p:nvSpPr>
          <p:cNvPr id="1607" name="CustomShape 1"/>
          <p:cNvSpPr/>
          <p:nvPr/>
        </p:nvSpPr>
        <p:spPr>
          <a:xfrm>
            <a:off x="4572000" y="430200"/>
            <a:ext cx="3123720" cy="4400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8" name="CustomShape 2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9" name="TextShape 3"/>
          <p:cNvSpPr txBox="1"/>
          <p:nvPr/>
        </p:nvSpPr>
        <p:spPr>
          <a:xfrm>
            <a:off x="457200" y="-57960"/>
            <a:ext cx="8229240" cy="742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the relationship?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TextShape 1"/>
          <p:cNvSpPr txBox="1"/>
          <p:nvPr/>
        </p:nvSpPr>
        <p:spPr>
          <a:xfrm>
            <a:off x="457200" y="-81000"/>
            <a:ext cx="8229240" cy="742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the relationship?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11" name="Picture 1" descr=""/>
          <p:cNvPicPr/>
          <p:nvPr/>
        </p:nvPicPr>
        <p:blipFill>
          <a:blip r:embed="rId1"/>
          <a:stretch/>
        </p:blipFill>
        <p:spPr>
          <a:xfrm>
            <a:off x="1771560" y="668520"/>
            <a:ext cx="5600520" cy="4146480"/>
          </a:xfrm>
          <a:prstGeom prst="rect">
            <a:avLst/>
          </a:prstGeom>
          <a:ln>
            <a:noFill/>
          </a:ln>
        </p:spPr>
      </p:pic>
      <p:sp>
        <p:nvSpPr>
          <p:cNvPr id="1612" name="CustomShape 2"/>
          <p:cNvSpPr/>
          <p:nvPr/>
        </p:nvSpPr>
        <p:spPr>
          <a:xfrm>
            <a:off x="5691960" y="3875760"/>
            <a:ext cx="685440" cy="609120"/>
          </a:xfrm>
          <a:prstGeom prst="ellipse">
            <a:avLst/>
          </a:prstGeom>
          <a:noFill/>
          <a:ln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3" name="CustomShape 3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Picture 2" descr=""/>
          <p:cNvPicPr/>
          <p:nvPr/>
        </p:nvPicPr>
        <p:blipFill>
          <a:blip r:embed="rId1"/>
          <a:srcRect l="0" t="64795" r="0" b="15109"/>
          <a:stretch/>
        </p:blipFill>
        <p:spPr>
          <a:xfrm>
            <a:off x="69120" y="2142360"/>
            <a:ext cx="8978040" cy="2084760"/>
          </a:xfrm>
          <a:prstGeom prst="rect">
            <a:avLst/>
          </a:prstGeom>
          <a:ln>
            <a:noFill/>
          </a:ln>
        </p:spPr>
      </p:pic>
      <p:pic>
        <p:nvPicPr>
          <p:cNvPr id="1615" name="Picture 2" descr=""/>
          <p:cNvPicPr/>
          <p:nvPr/>
        </p:nvPicPr>
        <p:blipFill>
          <a:blip r:embed="rId2"/>
          <a:srcRect l="0" t="136" r="0" b="93665"/>
          <a:stretch/>
        </p:blipFill>
        <p:spPr>
          <a:xfrm>
            <a:off x="47880" y="1364400"/>
            <a:ext cx="9040320" cy="680760"/>
          </a:xfrm>
          <a:prstGeom prst="rect">
            <a:avLst/>
          </a:prstGeom>
          <a:ln>
            <a:noFill/>
          </a:ln>
        </p:spPr>
      </p:pic>
      <p:sp>
        <p:nvSpPr>
          <p:cNvPr id="1616" name="CustomShape 1"/>
          <p:cNvSpPr/>
          <p:nvPr/>
        </p:nvSpPr>
        <p:spPr>
          <a:xfrm>
            <a:off x="2750400" y="1022040"/>
            <a:ext cx="165240" cy="46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7" name="CustomShape 2"/>
          <p:cNvSpPr/>
          <p:nvPr/>
        </p:nvSpPr>
        <p:spPr>
          <a:xfrm>
            <a:off x="779760" y="880920"/>
            <a:ext cx="429120" cy="19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8" name="CustomShape 3"/>
          <p:cNvSpPr/>
          <p:nvPr/>
        </p:nvSpPr>
        <p:spPr>
          <a:xfrm>
            <a:off x="-537840" y="1140480"/>
            <a:ext cx="650160" cy="3845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9" name="CustomShape 4"/>
          <p:cNvSpPr/>
          <p:nvPr/>
        </p:nvSpPr>
        <p:spPr>
          <a:xfrm>
            <a:off x="7414560" y="611280"/>
            <a:ext cx="650160" cy="52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0" name="CustomShape 5"/>
          <p:cNvSpPr/>
          <p:nvPr/>
        </p:nvSpPr>
        <p:spPr>
          <a:xfrm>
            <a:off x="5312160" y="880920"/>
            <a:ext cx="122760" cy="26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1" name="CustomShape 6"/>
          <p:cNvSpPr/>
          <p:nvPr/>
        </p:nvSpPr>
        <p:spPr>
          <a:xfrm>
            <a:off x="3211200" y="847080"/>
            <a:ext cx="122760" cy="26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2" name="CustomShape 7"/>
          <p:cNvSpPr/>
          <p:nvPr/>
        </p:nvSpPr>
        <p:spPr>
          <a:xfrm>
            <a:off x="8537760" y="4091760"/>
            <a:ext cx="650160" cy="74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3" name="CustomShape 8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surrogates inform our decisions?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4" name="CustomShape 9"/>
          <p:cNvSpPr/>
          <p:nvPr/>
        </p:nvSpPr>
        <p:spPr>
          <a:xfrm>
            <a:off x="5554080" y="1150920"/>
            <a:ext cx="165240" cy="46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5" name="CustomShape 10"/>
          <p:cNvSpPr/>
          <p:nvPr/>
        </p:nvSpPr>
        <p:spPr>
          <a:xfrm>
            <a:off x="8364240" y="1118880"/>
            <a:ext cx="1089000" cy="110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6" name="CustomShape 11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Picture 2" descr=""/>
          <p:cNvPicPr/>
          <p:nvPr/>
        </p:nvPicPr>
        <p:blipFill>
          <a:blip r:embed="rId1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28" name="Picture 2" descr=""/>
          <p:cNvPicPr/>
          <p:nvPr/>
        </p:nvPicPr>
        <p:blipFill>
          <a:blip r:embed="rId2"/>
          <a:srcRect l="0" t="-227" r="0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29" name="Picture 2" descr=""/>
          <p:cNvPicPr/>
          <p:nvPr/>
        </p:nvPicPr>
        <p:blipFill>
          <a:blip r:embed="rId3"/>
          <a:srcRect l="0"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0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1" name="CustomShape 2"/>
          <p:cNvSpPr/>
          <p:nvPr/>
        </p:nvSpPr>
        <p:spPr>
          <a:xfrm>
            <a:off x="4851360" y="845280"/>
            <a:ext cx="3758760" cy="4124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2" name="CustomShape 3"/>
          <p:cNvSpPr/>
          <p:nvPr/>
        </p:nvSpPr>
        <p:spPr>
          <a:xfrm>
            <a:off x="4529520" y="4157280"/>
            <a:ext cx="820800" cy="50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3" name="CustomShape 4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Picture 2" descr=""/>
          <p:cNvPicPr/>
          <p:nvPr/>
        </p:nvPicPr>
        <p:blipFill>
          <a:blip r:embed="rId1"/>
          <a:srcRect l="3104" t="65734" r="330" b="-1452"/>
          <a:stretch/>
        </p:blipFill>
        <p:spPr>
          <a:xfrm>
            <a:off x="1471320" y="1515960"/>
            <a:ext cx="6791760" cy="3453480"/>
          </a:xfrm>
          <a:prstGeom prst="rect">
            <a:avLst/>
          </a:prstGeom>
          <a:ln>
            <a:noFill/>
          </a:ln>
        </p:spPr>
      </p:pic>
      <p:pic>
        <p:nvPicPr>
          <p:cNvPr id="1635" name="Picture 2" descr=""/>
          <p:cNvPicPr/>
          <p:nvPr/>
        </p:nvPicPr>
        <p:blipFill>
          <a:blip r:embed="rId2"/>
          <a:srcRect l="0" t="-227" r="0" b="96309"/>
          <a:stretch/>
        </p:blipFill>
        <p:spPr>
          <a:xfrm>
            <a:off x="1316160" y="1143720"/>
            <a:ext cx="6913080" cy="371880"/>
          </a:xfrm>
          <a:prstGeom prst="rect">
            <a:avLst/>
          </a:prstGeom>
          <a:ln>
            <a:noFill/>
          </a:ln>
        </p:spPr>
      </p:pic>
      <p:pic>
        <p:nvPicPr>
          <p:cNvPr id="1636" name="Picture 2" descr=""/>
          <p:cNvPicPr/>
          <p:nvPr/>
        </p:nvPicPr>
        <p:blipFill>
          <a:blip r:embed="rId3"/>
          <a:srcRect l="0" t="25771" r="95743" b="35532"/>
          <a:stretch/>
        </p:blipFill>
        <p:spPr>
          <a:xfrm>
            <a:off x="1163520" y="1149480"/>
            <a:ext cx="220320" cy="2760840"/>
          </a:xfrm>
          <a:prstGeom prst="rect">
            <a:avLst/>
          </a:prstGeom>
          <a:ln>
            <a:noFill/>
          </a:ln>
        </p:spPr>
      </p:pic>
      <p:sp>
        <p:nvSpPr>
          <p:cNvPr id="1637" name="CustomShape 1"/>
          <p:cNvSpPr/>
          <p:nvPr/>
        </p:nvSpPr>
        <p:spPr>
          <a:xfrm>
            <a:off x="69120" y="27720"/>
            <a:ext cx="9019080" cy="8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we make better decisions using surrogates?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8" name="CustomShape 2"/>
          <p:cNvSpPr/>
          <p:nvPr/>
        </p:nvSpPr>
        <p:spPr>
          <a:xfrm>
            <a:off x="6661080" y="4780800"/>
            <a:ext cx="246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 PNAS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TextShape 1"/>
          <p:cNvSpPr txBox="1"/>
          <p:nvPr/>
        </p:nvSpPr>
        <p:spPr>
          <a:xfrm>
            <a:off x="457200" y="7668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 performance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0" name="TextShape 2"/>
          <p:cNvSpPr txBox="1"/>
          <p:nvPr/>
        </p:nvSpPr>
        <p:spPr>
          <a:xfrm>
            <a:off x="307800" y="1154880"/>
            <a:ext cx="5624640" cy="3940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 might be different in other environments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 may depend on species’ dispersal mechanisms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guarantees!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1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2" name="Picture 6" descr=""/>
          <p:cNvPicPr/>
          <p:nvPr/>
        </p:nvPicPr>
        <p:blipFill>
          <a:blip r:embed="rId1"/>
          <a:srcRect l="0" t="0" r="0" b="16467"/>
          <a:stretch/>
        </p:blipFill>
        <p:spPr>
          <a:xfrm>
            <a:off x="6303960" y="3366360"/>
            <a:ext cx="2839680" cy="1776600"/>
          </a:xfrm>
          <a:prstGeom prst="rect">
            <a:avLst/>
          </a:prstGeom>
          <a:ln>
            <a:noFill/>
          </a:ln>
        </p:spPr>
      </p:pic>
      <p:pic>
        <p:nvPicPr>
          <p:cNvPr id="1643" name="Picture 2" descr=""/>
          <p:cNvPicPr/>
          <p:nvPr/>
        </p:nvPicPr>
        <p:blipFill>
          <a:blip r:embed="rId2"/>
          <a:stretch/>
        </p:blipFill>
        <p:spPr>
          <a:xfrm>
            <a:off x="6303960" y="1234080"/>
            <a:ext cx="2839680" cy="213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TextShape 1"/>
          <p:cNvSpPr txBox="1"/>
          <p:nvPr/>
        </p:nvSpPr>
        <p:spPr>
          <a:xfrm>
            <a:off x="225000" y="444960"/>
            <a:ext cx="86936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Assuming environmental surrogates work, </a:t>
            </a:r>
            <a:r>
              <a:rPr b="0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could that mean?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Global conservation of species niches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6" name="TextShape 2"/>
          <p:cNvSpPr txBox="1"/>
          <p:nvPr/>
        </p:nvSpPr>
        <p:spPr>
          <a:xfrm>
            <a:off x="663120" y="1200240"/>
            <a:ext cx="7817760" cy="3718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9,670 bird,  5,070 mammal, 5,197 amphibian species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× 5 km maps delineating suitable habitat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Split each species’ distribution into 10 “environmental” partitions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Habitat targets set following standard approaches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7" name="CustomShape 3"/>
          <p:cNvSpPr/>
          <p:nvPr/>
        </p:nvSpPr>
        <p:spPr>
          <a:xfrm>
            <a:off x="5181480" y="1261080"/>
            <a:ext cx="4918320" cy="371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CustomShape 4"/>
          <p:cNvSpPr/>
          <p:nvPr/>
        </p:nvSpPr>
        <p:spPr>
          <a:xfrm>
            <a:off x="6520680" y="4778280"/>
            <a:ext cx="260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Nature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TextShape 1"/>
          <p:cNvSpPr txBox="1"/>
          <p:nvPr/>
        </p:nvSpPr>
        <p:spPr>
          <a:xfrm>
            <a:off x="457200" y="43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Italian Agile Frog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50" name="Picture 4" descr=""/>
          <p:cNvPicPr/>
          <p:nvPr/>
        </p:nvPicPr>
        <p:blipFill>
          <a:blip r:embed="rId1"/>
          <a:srcRect l="0" t="0" r="0" b="577641"/>
          <a:stretch/>
        </p:blipFill>
        <p:spPr>
          <a:xfrm>
            <a:off x="961920" y="901080"/>
            <a:ext cx="7016760" cy="1689840"/>
          </a:xfrm>
          <a:prstGeom prst="rect">
            <a:avLst/>
          </a:prstGeom>
          <a:ln>
            <a:noFill/>
          </a:ln>
        </p:spPr>
      </p:pic>
      <p:pic>
        <p:nvPicPr>
          <p:cNvPr id="1651" name="Picture 6" descr=""/>
          <p:cNvPicPr/>
          <p:nvPr/>
        </p:nvPicPr>
        <p:blipFill>
          <a:blip r:embed="rId2"/>
          <a:srcRect l="0" t="-58968" r="0" b="480590"/>
          <a:stretch/>
        </p:blipFill>
        <p:spPr>
          <a:xfrm>
            <a:off x="961920" y="2591280"/>
            <a:ext cx="7016760" cy="2147040"/>
          </a:xfrm>
          <a:prstGeom prst="rect">
            <a:avLst/>
          </a:prstGeom>
          <a:ln>
            <a:noFill/>
          </a:ln>
        </p:spPr>
      </p:pic>
      <p:sp>
        <p:nvSpPr>
          <p:cNvPr id="1652" name="CustomShape 2"/>
          <p:cNvSpPr/>
          <p:nvPr/>
        </p:nvSpPr>
        <p:spPr>
          <a:xfrm>
            <a:off x="6520680" y="4778280"/>
            <a:ext cx="260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Nature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TextShape 1"/>
          <p:cNvSpPr txBox="1"/>
          <p:nvPr/>
        </p:nvSpPr>
        <p:spPr>
          <a:xfrm>
            <a:off x="457200" y="-7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Prioritization for realized niches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54" name="Content Placeholder 3" descr=""/>
          <p:cNvPicPr/>
          <p:nvPr/>
        </p:nvPicPr>
        <p:blipFill>
          <a:blip r:embed="rId1"/>
          <a:stretch/>
        </p:blipFill>
        <p:spPr>
          <a:xfrm>
            <a:off x="4109400" y="857160"/>
            <a:ext cx="4628520" cy="3877200"/>
          </a:xfrm>
          <a:prstGeom prst="rect">
            <a:avLst/>
          </a:prstGeom>
          <a:ln>
            <a:noFill/>
          </a:ln>
        </p:spPr>
      </p:pic>
      <p:pic>
        <p:nvPicPr>
          <p:cNvPr id="1655" name="Picture 4" descr=""/>
          <p:cNvPicPr/>
          <p:nvPr/>
        </p:nvPicPr>
        <p:blipFill>
          <a:blip r:embed="rId2"/>
          <a:stretch/>
        </p:blipFill>
        <p:spPr>
          <a:xfrm>
            <a:off x="4403520" y="4856400"/>
            <a:ext cx="4039920" cy="154080"/>
          </a:xfrm>
          <a:prstGeom prst="rect">
            <a:avLst/>
          </a:prstGeom>
          <a:ln>
            <a:noFill/>
          </a:ln>
        </p:spPr>
      </p:pic>
      <p:sp>
        <p:nvSpPr>
          <p:cNvPr id="1656" name="CustomShape 2"/>
          <p:cNvSpPr/>
          <p:nvPr/>
        </p:nvSpPr>
        <p:spPr>
          <a:xfrm>
            <a:off x="3835440" y="2838960"/>
            <a:ext cx="5191200" cy="196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7" name="CustomShape 3"/>
          <p:cNvSpPr/>
          <p:nvPr/>
        </p:nvSpPr>
        <p:spPr>
          <a:xfrm>
            <a:off x="99000" y="837360"/>
            <a:ext cx="401004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35.9 % of the Earth’s land needed to complement existing protected areas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 hotspots are critically important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Conservation efforts needed across the planet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8" name="CustomShape 4"/>
          <p:cNvSpPr/>
          <p:nvPr/>
        </p:nvSpPr>
        <p:spPr>
          <a:xfrm>
            <a:off x="15480" y="4749120"/>
            <a:ext cx="260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Nature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5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6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Picture 159" descr=""/>
          <p:cNvPicPr/>
          <p:nvPr/>
        </p:nvPicPr>
        <p:blipFill>
          <a:blip r:embed="rId1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2" name="Picture 160" descr=""/>
          <p:cNvPicPr/>
          <p:nvPr/>
        </p:nvPicPr>
        <p:blipFill>
          <a:blip r:embed="rId2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93" name="Picture 161" descr=""/>
          <p:cNvPicPr/>
          <p:nvPr/>
        </p:nvPicPr>
        <p:blipFill>
          <a:blip r:embed="rId3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4" name="Picture 162" descr=""/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5" name="Picture 163" descr=""/>
          <p:cNvPicPr/>
          <p:nvPr/>
        </p:nvPicPr>
        <p:blipFill>
          <a:blip r:embed="rId5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96" name="Picture 164" descr=""/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97" name="Picture 165" descr=""/>
          <p:cNvPicPr/>
          <p:nvPr/>
        </p:nvPicPr>
        <p:blipFill>
          <a:blip r:embed="rId7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98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8"/>
          <p:cNvSpPr/>
          <p:nvPr/>
        </p:nvSpPr>
        <p:spPr>
          <a:xfrm>
            <a:off x="2522880" y="720360"/>
            <a:ext cx="907920" cy="7034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0"/>
          <p:cNvSpPr/>
          <p:nvPr/>
        </p:nvSpPr>
        <p:spPr>
          <a:xfrm rot="10800000">
            <a:off x="3696120" y="1832040"/>
            <a:ext cx="1094760" cy="1110960"/>
          </a:xfrm>
          <a:custGeom>
            <a:avLst/>
            <a:gdLst/>
            <a:ah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0"/>
          <p:cNvSpPr/>
          <p:nvPr/>
        </p:nvSpPr>
        <p:spPr>
          <a:xfrm flipH="1" flipV="1" rot="5400000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1"/>
          <p:cNvSpPr/>
          <p:nvPr/>
        </p:nvSpPr>
        <p:spPr>
          <a:xfrm flipV="1" rot="16200000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32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33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34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5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6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7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8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9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0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41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42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3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4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5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46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47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8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9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0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51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2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3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54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5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6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57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8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59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60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1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62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3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64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65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66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67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68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69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TextShape 1"/>
          <p:cNvSpPr txBox="1"/>
          <p:nvPr/>
        </p:nvSpPr>
        <p:spPr>
          <a:xfrm>
            <a:off x="457200" y="-7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if we ignore species’ niches?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60" name="Picture 4" descr=""/>
          <p:cNvPicPr/>
          <p:nvPr/>
        </p:nvPicPr>
        <p:blipFill>
          <a:blip r:embed="rId1"/>
          <a:stretch/>
        </p:blipFill>
        <p:spPr>
          <a:xfrm>
            <a:off x="4403520" y="4856400"/>
            <a:ext cx="4039920" cy="154080"/>
          </a:xfrm>
          <a:prstGeom prst="rect">
            <a:avLst/>
          </a:prstGeom>
          <a:ln>
            <a:noFill/>
          </a:ln>
        </p:spPr>
      </p:pic>
      <p:sp>
        <p:nvSpPr>
          <p:cNvPr id="1661" name="CustomShape 2"/>
          <p:cNvSpPr/>
          <p:nvPr/>
        </p:nvSpPr>
        <p:spPr>
          <a:xfrm>
            <a:off x="99000" y="1025280"/>
            <a:ext cx="4010040" cy="35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3.7% less of the Earth’s land than prioritization which considers niches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Fails to adequately represent 7,989 (40%) species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2" name="Picture 2" descr=""/>
          <p:cNvPicPr/>
          <p:nvPr/>
        </p:nvPicPr>
        <p:blipFill>
          <a:blip r:embed="rId2"/>
          <a:srcRect l="0" t="0" r="23983" b="0"/>
          <a:stretch/>
        </p:blipFill>
        <p:spPr>
          <a:xfrm>
            <a:off x="4189680" y="938160"/>
            <a:ext cx="4665960" cy="3828240"/>
          </a:xfrm>
          <a:prstGeom prst="rect">
            <a:avLst/>
          </a:prstGeom>
          <a:ln>
            <a:noFill/>
          </a:ln>
        </p:spPr>
      </p:pic>
      <p:sp>
        <p:nvSpPr>
          <p:cNvPr id="1663" name="CustomShape 3"/>
          <p:cNvSpPr/>
          <p:nvPr/>
        </p:nvSpPr>
        <p:spPr>
          <a:xfrm>
            <a:off x="15480" y="4749120"/>
            <a:ext cx="260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Nature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CustomShape 1"/>
          <p:cNvSpPr/>
          <p:nvPr/>
        </p:nvSpPr>
        <p:spPr>
          <a:xfrm>
            <a:off x="-36000" y="0"/>
            <a:ext cx="9215640" cy="18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4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can we get a better conservation decision?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5" name="CustomShape 2"/>
          <p:cNvSpPr/>
          <p:nvPr/>
        </p:nvSpPr>
        <p:spPr>
          <a:xfrm>
            <a:off x="2562120" y="1994400"/>
            <a:ext cx="4018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Better algorithms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6" name="CustomShape 3"/>
          <p:cNvSpPr/>
          <p:nvPr/>
        </p:nvSpPr>
        <p:spPr>
          <a:xfrm>
            <a:off x="3141000" y="2749320"/>
            <a:ext cx="2861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Better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7" name="CustomShape 4"/>
          <p:cNvSpPr/>
          <p:nvPr/>
        </p:nvSpPr>
        <p:spPr>
          <a:xfrm>
            <a:off x="2579400" y="3503880"/>
            <a:ext cx="3984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Better surrogates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8" name="CustomShape 5"/>
          <p:cNvSpPr/>
          <p:nvPr/>
        </p:nvSpPr>
        <p:spPr>
          <a:xfrm>
            <a:off x="2724120" y="4207320"/>
            <a:ext cx="3695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(4) Other stuff too!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0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1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2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3" name="Line 5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4" name="Line 6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5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6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7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8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9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0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1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2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83" name="Picture 159" descr=""/>
          <p:cNvPicPr/>
          <p:nvPr/>
        </p:nvPicPr>
        <p:blipFill>
          <a:blip r:embed="rId1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684" name="Picture 160" descr=""/>
          <p:cNvPicPr/>
          <p:nvPr/>
        </p:nvPicPr>
        <p:blipFill>
          <a:blip r:embed="rId2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685" name="Picture 161" descr=""/>
          <p:cNvPicPr/>
          <p:nvPr/>
        </p:nvPicPr>
        <p:blipFill>
          <a:blip r:embed="rId3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686" name="Picture 162" descr=""/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687" name="Picture 163" descr=""/>
          <p:cNvPicPr/>
          <p:nvPr/>
        </p:nvPicPr>
        <p:blipFill>
          <a:blip r:embed="rId5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688" name="Picture 164" descr=""/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689" name="Picture 165" descr=""/>
          <p:cNvPicPr/>
          <p:nvPr/>
        </p:nvPicPr>
        <p:blipFill>
          <a:blip r:embed="rId7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690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1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2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3" name="CustomShape 18"/>
          <p:cNvSpPr/>
          <p:nvPr/>
        </p:nvSpPr>
        <p:spPr>
          <a:xfrm>
            <a:off x="2522880" y="720360"/>
            <a:ext cx="907920" cy="7034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4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5" name="CustomShape 20"/>
          <p:cNvSpPr/>
          <p:nvPr/>
        </p:nvSpPr>
        <p:spPr>
          <a:xfrm rot="10800000">
            <a:off x="3696120" y="1832040"/>
            <a:ext cx="1094760" cy="1110960"/>
          </a:xfrm>
          <a:custGeom>
            <a:avLst/>
            <a:gdLst/>
            <a:ah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6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7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8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9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0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1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2" name="CustomShape 27"/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3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4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5" name="CustomShape 30"/>
          <p:cNvSpPr/>
          <p:nvPr/>
        </p:nvSpPr>
        <p:spPr>
          <a:xfrm flipH="1" flipV="1" rot="5400000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6" name="CustomShape 31"/>
          <p:cNvSpPr/>
          <p:nvPr/>
        </p:nvSpPr>
        <p:spPr>
          <a:xfrm flipV="1" rot="16200000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7" name="CustomShape 32"/>
          <p:cNvSpPr/>
          <p:nvPr/>
        </p:nvSpPr>
        <p:spPr>
          <a:xfrm flipV="1">
            <a:off x="7773120" y="967320"/>
            <a:ext cx="982800" cy="32976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8" name="CustomShape 33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9" name="Line 34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0" name="CustomShape 35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1" name="CustomShape 36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2" name="CustomShape 37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3" name="CustomShape 38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4" name="CustomShape 39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5" name="CustomShape 40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6" name="CustomShape 41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rgbClr val="0070c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7" name="CustomShape 42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8" name="CustomShape 43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rgbClr val="0070c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9" name="CustomShape 44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0" name="CustomShape 45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1" name="CustomShape 46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2" name="CustomShape 47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3" name="CustomShape 48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rgbClr val="0070c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4" name="CustomShape 49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5" name="CustomShape 50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6" name="CustomShape 51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7" name="CustomShape 52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8" name="CustomShape 53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9" name="CustomShape 54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0" name="CustomShape 55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1" name="CustomShape 56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2" name="CustomShape 57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rgbClr val="0070c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3" name="CustomShape 58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4" name="CustomShape 59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5" name="CustomShape 60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6" name="CustomShape 61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rgbClr val="0070c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7" name="CustomShape 62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8" name="CustomShape 63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9" name="CustomShape 64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0" name="CustomShape 65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1" name="CustomShape 66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2" name="CustomShape 67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3" name="CustomShape 68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4" name="CustomShape 69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5" name="CustomShape 70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 descr=""/>
          <p:cNvPicPr/>
          <p:nvPr/>
        </p:nvPicPr>
        <p:blipFill>
          <a:blip r:embed="rId1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 descr=""/>
          <p:cNvPicPr/>
          <p:nvPr/>
        </p:nvPicPr>
        <p:blipFill>
          <a:blip r:embed="rId2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 descr=""/>
          <p:cNvPicPr/>
          <p:nvPr/>
        </p:nvPicPr>
        <p:blipFill>
          <a:blip r:embed="rId3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 descr=""/>
          <p:cNvPicPr/>
          <p:nvPr/>
        </p:nvPicPr>
        <p:blipFill>
          <a:blip r:embed="rId4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TextShape 1"/>
          <p:cNvSpPr txBox="1"/>
          <p:nvPr/>
        </p:nvSpPr>
        <p:spPr>
          <a:xfrm>
            <a:off x="457200" y="205920"/>
            <a:ext cx="8229240" cy="3857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3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Appendix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CustomShape 1"/>
          <p:cNvSpPr/>
          <p:nvPr/>
        </p:nvSpPr>
        <p:spPr>
          <a:xfrm>
            <a:off x="4433040" y="795960"/>
            <a:ext cx="4608000" cy="397980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5" name="TextShape 2"/>
          <p:cNvSpPr txBox="1"/>
          <p:nvPr/>
        </p:nvSpPr>
        <p:spPr>
          <a:xfrm>
            <a:off x="205560" y="-20160"/>
            <a:ext cx="87674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good is the existing protected system?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6" name="CustomShape 3"/>
          <p:cNvSpPr/>
          <p:nvPr/>
        </p:nvSpPr>
        <p:spPr>
          <a:xfrm>
            <a:off x="205560" y="887040"/>
            <a:ext cx="4381200" cy="37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18,688 (94%) species are not adequately represented in reserves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8,921 (45%)  species do not have a single partition  adequately represented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these 8,921 species, 2,266 species are globally imperilled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7" name="Picture 2" descr=""/>
          <p:cNvPicPr/>
          <p:nvPr/>
        </p:nvPicPr>
        <p:blipFill>
          <a:blip r:embed="rId1"/>
          <a:stretch/>
        </p:blipFill>
        <p:spPr>
          <a:xfrm>
            <a:off x="4517640" y="907200"/>
            <a:ext cx="4438800" cy="3771000"/>
          </a:xfrm>
          <a:prstGeom prst="rect">
            <a:avLst/>
          </a:prstGeom>
          <a:ln>
            <a:noFill/>
          </a:ln>
        </p:spPr>
      </p:pic>
      <p:sp>
        <p:nvSpPr>
          <p:cNvPr id="1758" name="CustomShape 4"/>
          <p:cNvSpPr/>
          <p:nvPr/>
        </p:nvSpPr>
        <p:spPr>
          <a:xfrm>
            <a:off x="8322120" y="906120"/>
            <a:ext cx="520920" cy="401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9" name="CustomShape 5"/>
          <p:cNvSpPr/>
          <p:nvPr/>
        </p:nvSpPr>
        <p:spPr>
          <a:xfrm>
            <a:off x="8322120" y="2018160"/>
            <a:ext cx="520920" cy="401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0" name="CustomShape 6"/>
          <p:cNvSpPr/>
          <p:nvPr/>
        </p:nvSpPr>
        <p:spPr>
          <a:xfrm>
            <a:off x="8259840" y="3147480"/>
            <a:ext cx="520920" cy="401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1" name="CustomShape 7"/>
          <p:cNvSpPr/>
          <p:nvPr/>
        </p:nvSpPr>
        <p:spPr>
          <a:xfrm>
            <a:off x="7212240" y="944280"/>
            <a:ext cx="164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Amphibians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2" name="CustomShape 8"/>
          <p:cNvSpPr/>
          <p:nvPr/>
        </p:nvSpPr>
        <p:spPr>
          <a:xfrm>
            <a:off x="8039880" y="1987920"/>
            <a:ext cx="798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Birds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3" name="CustomShape 9"/>
          <p:cNvSpPr/>
          <p:nvPr/>
        </p:nvSpPr>
        <p:spPr>
          <a:xfrm>
            <a:off x="7425360" y="3152520"/>
            <a:ext cx="1410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Mammals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4" name="CustomShape 10"/>
          <p:cNvSpPr/>
          <p:nvPr/>
        </p:nvSpPr>
        <p:spPr>
          <a:xfrm>
            <a:off x="6520680" y="4778280"/>
            <a:ext cx="260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2020 Nature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TextShape 1"/>
          <p:cNvSpPr txBox="1"/>
          <p:nvPr/>
        </p:nvSpPr>
        <p:spPr>
          <a:xfrm>
            <a:off x="450000" y="444960"/>
            <a:ext cx="8229240" cy="3852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surrogates may not always work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TextShape 1"/>
          <p:cNvSpPr txBox="1"/>
          <p:nvPr/>
        </p:nvSpPr>
        <p:spPr>
          <a:xfrm>
            <a:off x="95760" y="80640"/>
            <a:ext cx="4741200" cy="10324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Evaluating surrogates of genetic diversity for conservation planning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67" name="Content Placeholder 5" descr=""/>
          <p:cNvPicPr/>
          <p:nvPr/>
        </p:nvPicPr>
        <p:blipFill>
          <a:blip r:embed="rId1"/>
          <a:stretch/>
        </p:blipFill>
        <p:spPr>
          <a:xfrm>
            <a:off x="4933440" y="205920"/>
            <a:ext cx="3846240" cy="4785480"/>
          </a:xfrm>
          <a:prstGeom prst="rect">
            <a:avLst/>
          </a:prstGeom>
          <a:ln>
            <a:noFill/>
          </a:ln>
        </p:spPr>
      </p:pic>
      <p:sp>
        <p:nvSpPr>
          <p:cNvPr id="1768" name="CustomShape 2"/>
          <p:cNvSpPr/>
          <p:nvPr/>
        </p:nvSpPr>
        <p:spPr>
          <a:xfrm>
            <a:off x="6307920" y="4774320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Cons Biol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9" name="CustomShape 3"/>
          <p:cNvSpPr/>
          <p:nvPr/>
        </p:nvSpPr>
        <p:spPr>
          <a:xfrm>
            <a:off x="457200" y="1467360"/>
            <a:ext cx="4003920" cy="34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 amphibian species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reptile species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Iberian Peninsula =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HARD MODE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Microsatellite markers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CustomShape 1"/>
          <p:cNvSpPr/>
          <p:nvPr/>
        </p:nvSpPr>
        <p:spPr>
          <a:xfrm>
            <a:off x="83880" y="4741200"/>
            <a:ext cx="281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Hanson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 al.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2020 Cons Biol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1" name="CustomShape 2"/>
          <p:cNvSpPr/>
          <p:nvPr/>
        </p:nvSpPr>
        <p:spPr>
          <a:xfrm>
            <a:off x="276480" y="97920"/>
            <a:ext cx="4293360" cy="455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Surrogates may not perform much better than random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really a consistent relationship between different species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Very little performance improvement with low budget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2" name="CustomShape 3"/>
          <p:cNvSpPr/>
          <p:nvPr/>
        </p:nvSpPr>
        <p:spPr>
          <a:xfrm>
            <a:off x="5819400" y="2377440"/>
            <a:ext cx="1048680" cy="1038960"/>
          </a:xfrm>
          <a:prstGeom prst="ellipse">
            <a:avLst/>
          </a:prstGeom>
          <a:noFill/>
          <a:ln w="47520">
            <a:solidFill>
              <a:srgbClr val="ffff00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3" name="CustomShape 4"/>
          <p:cNvSpPr/>
          <p:nvPr/>
        </p:nvSpPr>
        <p:spPr>
          <a:xfrm>
            <a:off x="7619760" y="4174920"/>
            <a:ext cx="120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geographic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4" name="CustomShape 5"/>
          <p:cNvSpPr/>
          <p:nvPr/>
        </p:nvSpPr>
        <p:spPr>
          <a:xfrm>
            <a:off x="6092640" y="4173120"/>
            <a:ext cx="857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5" name="Line 6"/>
          <p:cNvSpPr/>
          <p:nvPr/>
        </p:nvSpPr>
        <p:spPr>
          <a:xfrm>
            <a:off x="5616000" y="4357440"/>
            <a:ext cx="529200" cy="360"/>
          </a:xfrm>
          <a:prstGeom prst="line">
            <a:avLst/>
          </a:prstGeom>
          <a:ln w="4752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6" name="CustomShape 7"/>
          <p:cNvSpPr/>
          <p:nvPr/>
        </p:nvSpPr>
        <p:spPr>
          <a:xfrm>
            <a:off x="7617240" y="4597200"/>
            <a:ext cx="111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resistance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7" name="Line 8"/>
          <p:cNvSpPr/>
          <p:nvPr/>
        </p:nvSpPr>
        <p:spPr>
          <a:xfrm>
            <a:off x="7157520" y="4781880"/>
            <a:ext cx="529200" cy="360"/>
          </a:xfrm>
          <a:prstGeom prst="line">
            <a:avLst/>
          </a:prstGeom>
          <a:ln w="47520">
            <a:solidFill>
              <a:srgbClr val="7040a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8" name="CustomShape 9"/>
          <p:cNvSpPr/>
          <p:nvPr/>
        </p:nvSpPr>
        <p:spPr>
          <a:xfrm>
            <a:off x="6092640" y="4567680"/>
            <a:ext cx="907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9" name="Line 10"/>
          <p:cNvSpPr/>
          <p:nvPr/>
        </p:nvSpPr>
        <p:spPr>
          <a:xfrm>
            <a:off x="5616000" y="4752360"/>
            <a:ext cx="529200" cy="360"/>
          </a:xfrm>
          <a:prstGeom prst="line">
            <a:avLst/>
          </a:prstGeom>
          <a:ln w="47520">
            <a:solidFill>
              <a:srgbClr val="1d71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0" name="Line 11"/>
          <p:cNvSpPr/>
          <p:nvPr/>
        </p:nvSpPr>
        <p:spPr>
          <a:xfrm>
            <a:off x="7158240" y="4359600"/>
            <a:ext cx="527760" cy="360"/>
          </a:xfrm>
          <a:prstGeom prst="line">
            <a:avLst/>
          </a:prstGeom>
          <a:ln w="47520">
            <a:solidFill>
              <a:srgbClr val="e371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81" name="Picture 33" descr=""/>
          <p:cNvPicPr/>
          <p:nvPr/>
        </p:nvPicPr>
        <p:blipFill>
          <a:blip r:embed="rId1"/>
          <a:stretch/>
        </p:blipFill>
        <p:spPr>
          <a:xfrm>
            <a:off x="4486680" y="97920"/>
            <a:ext cx="4624560" cy="39906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Line 1"/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Line 2"/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3"/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Line 5"/>
          <p:cNvSpPr/>
          <p:nvPr/>
        </p:nvSpPr>
        <p:spPr>
          <a:xfrm>
            <a:off x="7650000" y="142452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Line 6"/>
          <p:cNvSpPr/>
          <p:nvPr/>
        </p:nvSpPr>
        <p:spPr>
          <a:xfrm>
            <a:off x="8732160" y="1424160"/>
            <a:ext cx="360" cy="65520"/>
          </a:xfrm>
          <a:prstGeom prst="line">
            <a:avLst/>
          </a:prstGeom>
          <a:ln w="572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7"/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8"/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9"/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0"/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2"/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3"/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14"/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7" name="Picture 159" descr=""/>
          <p:cNvPicPr/>
          <p:nvPr/>
        </p:nvPicPr>
        <p:blipFill>
          <a:blip r:embed="rId1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268" name="Picture 160" descr=""/>
          <p:cNvPicPr/>
          <p:nvPr/>
        </p:nvPicPr>
        <p:blipFill>
          <a:blip r:embed="rId2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269" name="Picture 161" descr=""/>
          <p:cNvPicPr/>
          <p:nvPr/>
        </p:nvPicPr>
        <p:blipFill>
          <a:blip r:embed="rId3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270" name="Picture 162" descr=""/>
          <p:cNvPicPr/>
          <p:nvPr/>
        </p:nvPicPr>
        <p:blipFill>
          <a:blip r:embed="rId4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271" name="Picture 163" descr=""/>
          <p:cNvPicPr/>
          <p:nvPr/>
        </p:nvPicPr>
        <p:blipFill>
          <a:blip r:embed="rId5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272" name="Picture 164" descr=""/>
          <p:cNvPicPr/>
          <p:nvPr/>
        </p:nvPicPr>
        <p:blipFill>
          <a:blip r:embed="rId6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273" name="Picture 165" descr=""/>
          <p:cNvPicPr/>
          <p:nvPr/>
        </p:nvPicPr>
        <p:blipFill>
          <a:blip r:embed="rId7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274" name="CustomShape 15"/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16"/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17"/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8"/>
          <p:cNvSpPr/>
          <p:nvPr/>
        </p:nvSpPr>
        <p:spPr>
          <a:xfrm>
            <a:off x="2522880" y="720360"/>
            <a:ext cx="907920" cy="7034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9"/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0"/>
          <p:cNvSpPr/>
          <p:nvPr/>
        </p:nvSpPr>
        <p:spPr>
          <a:xfrm rot="10800000">
            <a:off x="3696120" y="1832040"/>
            <a:ext cx="1094760" cy="1110960"/>
          </a:xfrm>
          <a:custGeom>
            <a:avLst/>
            <a:gdLst/>
            <a:ah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21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2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4"/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5"/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6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7"/>
          <p:cNvSpPr/>
          <p:nvPr/>
        </p:nvSpPr>
        <p:spPr>
          <a:xfrm>
            <a:off x="5294520" y="2404800"/>
            <a:ext cx="9172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8"/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9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0"/>
          <p:cNvSpPr/>
          <p:nvPr/>
        </p:nvSpPr>
        <p:spPr>
          <a:xfrm flipH="1" flipV="1" rot="5400000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1"/>
          <p:cNvSpPr/>
          <p:nvPr/>
        </p:nvSpPr>
        <p:spPr>
          <a:xfrm flipV="1" rot="16200000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32"/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33"/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4"/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35"/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36"/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37"/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38"/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39"/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0"/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openDmnd">
            <a:fgClr>
              <a:srgbClr val="00b050"/>
            </a:fgClr>
            <a:bgClr>
              <a:srgbClr val="ffffff"/>
            </a:bgClr>
          </a:patt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41"/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2"/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43"/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44"/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45"/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46"/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47"/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48"/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49"/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50"/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1"/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52"/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53"/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54"/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55"/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56"/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57"/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58"/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tx1">
              <a:lumMod val="50000"/>
            </a:schemeClr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59"/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60"/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61"/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62"/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63"/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64"/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65"/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66"/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tx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67"/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68"/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69"/>
          <p:cNvSpPr/>
          <p:nvPr/>
        </p:nvSpPr>
        <p:spPr>
          <a:xfrm>
            <a:off x="7352280" y="282744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70"/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71"/>
          <p:cNvSpPr/>
          <p:nvPr/>
        </p:nvSpPr>
        <p:spPr>
          <a:xfrm>
            <a:off x="5003280" y="2842560"/>
            <a:ext cx="14994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Line 72"/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716040" y="1435680"/>
            <a:ext cx="7711560" cy="3295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4"/>
          <p:cNvSpPr/>
          <p:nvPr/>
        </p:nvSpPr>
        <p:spPr>
          <a:xfrm>
            <a:off x="1320840" y="1701000"/>
            <a:ext cx="1657080" cy="113724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5"/>
          <p:cNvSpPr/>
          <p:nvPr/>
        </p:nvSpPr>
        <p:spPr>
          <a:xfrm>
            <a:off x="2261520" y="1768680"/>
            <a:ext cx="1657080" cy="11372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6"/>
          <p:cNvSpPr/>
          <p:nvPr/>
        </p:nvSpPr>
        <p:spPr>
          <a:xfrm>
            <a:off x="5718240" y="1787400"/>
            <a:ext cx="1651320" cy="113328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7"/>
          <p:cNvSpPr/>
          <p:nvPr/>
        </p:nvSpPr>
        <p:spPr>
          <a:xfrm>
            <a:off x="6153480" y="1987200"/>
            <a:ext cx="1651320" cy="11332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8"/>
          <p:cNvSpPr/>
          <p:nvPr/>
        </p:nvSpPr>
        <p:spPr>
          <a:xfrm>
            <a:off x="6674760" y="1855440"/>
            <a:ext cx="1651320" cy="113328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9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0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1"/>
          <p:cNvSpPr/>
          <p:nvPr/>
        </p:nvSpPr>
        <p:spPr>
          <a:xfrm>
            <a:off x="7510680" y="464760"/>
            <a:ext cx="1418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12"/>
          <p:cNvSpPr/>
          <p:nvPr/>
        </p:nvSpPr>
        <p:spPr>
          <a:xfrm flipH="1">
            <a:off x="7681680" y="987840"/>
            <a:ext cx="537480" cy="9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747960" y="3025800"/>
            <a:ext cx="1627560" cy="1117080"/>
          </a:xfrm>
          <a:prstGeom prst="ellipse">
            <a:avLst/>
          </a:prstGeom>
          <a:solidFill>
            <a:srgbClr val="0041c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716400" y="1447560"/>
            <a:ext cx="7710840" cy="32965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"/>
          <p:cNvSpPr/>
          <p:nvPr/>
        </p:nvSpPr>
        <p:spPr>
          <a:xfrm>
            <a:off x="4106160" y="3337920"/>
            <a:ext cx="1627560" cy="111708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"/>
          <p:cNvSpPr/>
          <p:nvPr/>
        </p:nvSpPr>
        <p:spPr>
          <a:xfrm>
            <a:off x="1321200" y="1712880"/>
            <a:ext cx="1657080" cy="11376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5"/>
          <p:cNvSpPr/>
          <p:nvPr/>
        </p:nvSpPr>
        <p:spPr>
          <a:xfrm>
            <a:off x="1801800" y="1900080"/>
            <a:ext cx="1657080" cy="11376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6"/>
          <p:cNvSpPr/>
          <p:nvPr/>
        </p:nvSpPr>
        <p:spPr>
          <a:xfrm>
            <a:off x="2261880" y="1780920"/>
            <a:ext cx="1657080" cy="11376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7"/>
          <p:cNvSpPr/>
          <p:nvPr/>
        </p:nvSpPr>
        <p:spPr>
          <a:xfrm>
            <a:off x="5718240" y="1799640"/>
            <a:ext cx="1651320" cy="11336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8"/>
          <p:cNvSpPr/>
          <p:nvPr/>
        </p:nvSpPr>
        <p:spPr>
          <a:xfrm>
            <a:off x="6153480" y="1999440"/>
            <a:ext cx="1651320" cy="113364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9"/>
          <p:cNvSpPr/>
          <p:nvPr/>
        </p:nvSpPr>
        <p:spPr>
          <a:xfrm>
            <a:off x="6674760" y="1867320"/>
            <a:ext cx="1651320" cy="113364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0"/>
          <p:cNvSpPr/>
          <p:nvPr/>
        </p:nvSpPr>
        <p:spPr>
          <a:xfrm>
            <a:off x="117288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1"/>
          <p:cNvSpPr/>
          <p:nvPr/>
        </p:nvSpPr>
        <p:spPr>
          <a:xfrm>
            <a:off x="666252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2"/>
          <p:cNvSpPr/>
          <p:nvPr/>
        </p:nvSpPr>
        <p:spPr>
          <a:xfrm>
            <a:off x="208800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3"/>
          <p:cNvSpPr/>
          <p:nvPr/>
        </p:nvSpPr>
        <p:spPr>
          <a:xfrm>
            <a:off x="300276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4"/>
          <p:cNvSpPr/>
          <p:nvPr/>
        </p:nvSpPr>
        <p:spPr>
          <a:xfrm>
            <a:off x="391788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5"/>
          <p:cNvSpPr/>
          <p:nvPr/>
        </p:nvSpPr>
        <p:spPr>
          <a:xfrm>
            <a:off x="483264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6"/>
          <p:cNvSpPr/>
          <p:nvPr/>
        </p:nvSpPr>
        <p:spPr>
          <a:xfrm>
            <a:off x="574776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7"/>
          <p:cNvSpPr/>
          <p:nvPr/>
        </p:nvSpPr>
        <p:spPr>
          <a:xfrm>
            <a:off x="7577280" y="17978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8"/>
          <p:cNvSpPr/>
          <p:nvPr/>
        </p:nvSpPr>
        <p:spPr>
          <a:xfrm>
            <a:off x="117288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9"/>
          <p:cNvSpPr/>
          <p:nvPr/>
        </p:nvSpPr>
        <p:spPr>
          <a:xfrm>
            <a:off x="666252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20"/>
          <p:cNvSpPr/>
          <p:nvPr/>
        </p:nvSpPr>
        <p:spPr>
          <a:xfrm>
            <a:off x="208800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1"/>
          <p:cNvSpPr/>
          <p:nvPr/>
        </p:nvSpPr>
        <p:spPr>
          <a:xfrm>
            <a:off x="300276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2"/>
          <p:cNvSpPr/>
          <p:nvPr/>
        </p:nvSpPr>
        <p:spPr>
          <a:xfrm>
            <a:off x="391788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3"/>
          <p:cNvSpPr/>
          <p:nvPr/>
        </p:nvSpPr>
        <p:spPr>
          <a:xfrm>
            <a:off x="483264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4"/>
          <p:cNvSpPr/>
          <p:nvPr/>
        </p:nvSpPr>
        <p:spPr>
          <a:xfrm>
            <a:off x="574776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5"/>
          <p:cNvSpPr/>
          <p:nvPr/>
        </p:nvSpPr>
        <p:spPr>
          <a:xfrm>
            <a:off x="7577280" y="234540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6"/>
          <p:cNvSpPr/>
          <p:nvPr/>
        </p:nvSpPr>
        <p:spPr>
          <a:xfrm>
            <a:off x="117288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7"/>
          <p:cNvSpPr/>
          <p:nvPr/>
        </p:nvSpPr>
        <p:spPr>
          <a:xfrm>
            <a:off x="666252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8"/>
          <p:cNvSpPr/>
          <p:nvPr/>
        </p:nvSpPr>
        <p:spPr>
          <a:xfrm>
            <a:off x="208800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29"/>
          <p:cNvSpPr/>
          <p:nvPr/>
        </p:nvSpPr>
        <p:spPr>
          <a:xfrm>
            <a:off x="300276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30"/>
          <p:cNvSpPr/>
          <p:nvPr/>
        </p:nvSpPr>
        <p:spPr>
          <a:xfrm>
            <a:off x="391788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1"/>
          <p:cNvSpPr/>
          <p:nvPr/>
        </p:nvSpPr>
        <p:spPr>
          <a:xfrm>
            <a:off x="483264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2"/>
          <p:cNvSpPr/>
          <p:nvPr/>
        </p:nvSpPr>
        <p:spPr>
          <a:xfrm>
            <a:off x="574776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3"/>
          <p:cNvSpPr/>
          <p:nvPr/>
        </p:nvSpPr>
        <p:spPr>
          <a:xfrm>
            <a:off x="7577280" y="347364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4"/>
          <p:cNvSpPr/>
          <p:nvPr/>
        </p:nvSpPr>
        <p:spPr>
          <a:xfrm>
            <a:off x="117288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5"/>
          <p:cNvSpPr/>
          <p:nvPr/>
        </p:nvSpPr>
        <p:spPr>
          <a:xfrm>
            <a:off x="666252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6"/>
          <p:cNvSpPr/>
          <p:nvPr/>
        </p:nvSpPr>
        <p:spPr>
          <a:xfrm>
            <a:off x="208800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37"/>
          <p:cNvSpPr/>
          <p:nvPr/>
        </p:nvSpPr>
        <p:spPr>
          <a:xfrm>
            <a:off x="300276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38"/>
          <p:cNvSpPr/>
          <p:nvPr/>
        </p:nvSpPr>
        <p:spPr>
          <a:xfrm>
            <a:off x="391788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39"/>
          <p:cNvSpPr/>
          <p:nvPr/>
        </p:nvSpPr>
        <p:spPr>
          <a:xfrm>
            <a:off x="483264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0"/>
          <p:cNvSpPr/>
          <p:nvPr/>
        </p:nvSpPr>
        <p:spPr>
          <a:xfrm>
            <a:off x="574776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41"/>
          <p:cNvSpPr/>
          <p:nvPr/>
        </p:nvSpPr>
        <p:spPr>
          <a:xfrm>
            <a:off x="7577280" y="406152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42"/>
          <p:cNvSpPr/>
          <p:nvPr/>
        </p:nvSpPr>
        <p:spPr>
          <a:xfrm>
            <a:off x="114588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3"/>
          <p:cNvSpPr/>
          <p:nvPr/>
        </p:nvSpPr>
        <p:spPr>
          <a:xfrm>
            <a:off x="663552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4"/>
          <p:cNvSpPr/>
          <p:nvPr/>
        </p:nvSpPr>
        <p:spPr>
          <a:xfrm>
            <a:off x="206100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5"/>
          <p:cNvSpPr/>
          <p:nvPr/>
        </p:nvSpPr>
        <p:spPr>
          <a:xfrm>
            <a:off x="297576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6"/>
          <p:cNvSpPr/>
          <p:nvPr/>
        </p:nvSpPr>
        <p:spPr>
          <a:xfrm>
            <a:off x="389088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7"/>
          <p:cNvSpPr/>
          <p:nvPr/>
        </p:nvSpPr>
        <p:spPr>
          <a:xfrm>
            <a:off x="480564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48"/>
          <p:cNvSpPr/>
          <p:nvPr/>
        </p:nvSpPr>
        <p:spPr>
          <a:xfrm>
            <a:off x="572076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49"/>
          <p:cNvSpPr/>
          <p:nvPr/>
        </p:nvSpPr>
        <p:spPr>
          <a:xfrm>
            <a:off x="7550640" y="2892960"/>
            <a:ext cx="604440" cy="3924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TextShape 50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Reserve selection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4" name="CustomShape 51"/>
          <p:cNvSpPr/>
          <p:nvPr/>
        </p:nvSpPr>
        <p:spPr>
          <a:xfrm>
            <a:off x="6784920" y="752040"/>
            <a:ext cx="2212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Planning units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52"/>
          <p:cNvSpPr/>
          <p:nvPr/>
        </p:nvSpPr>
        <p:spPr>
          <a:xfrm flipH="1">
            <a:off x="7120800" y="1275480"/>
            <a:ext cx="77040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6044</TotalTime>
  <Application>LibreOffice/5.1.6.2$Linux_X86_64 LibreOffice_project/10m0$Build-2</Application>
  <Words>1343</Words>
  <Paragraphs>557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Jeff Hanson Local Admin</dc:creator>
  <dc:description/>
  <dc:language>en-US</dc:language>
  <cp:lastModifiedBy/>
  <dcterms:modified xsi:type="dcterms:W3CDTF">2021-02-24T15:08:41Z</dcterms:modified>
  <cp:revision>1366</cp:revision>
  <dc:subject/>
  <dc:title>Conserving evolutionary processes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68</vt:i4>
  </property>
</Properties>
</file>